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76" r:id="rId4"/>
    <p:sldId id="277" r:id="rId5"/>
    <p:sldId id="265" r:id="rId6"/>
    <p:sldId id="278" r:id="rId7"/>
    <p:sldId id="341" r:id="rId8"/>
    <p:sldId id="279" r:id="rId9"/>
    <p:sldId id="272" r:id="rId10"/>
    <p:sldId id="266" r:id="rId11"/>
    <p:sldId id="312" r:id="rId12"/>
    <p:sldId id="268" r:id="rId13"/>
    <p:sldId id="314" r:id="rId14"/>
    <p:sldId id="269" r:id="rId15"/>
    <p:sldId id="313" r:id="rId16"/>
    <p:sldId id="270" r:id="rId17"/>
    <p:sldId id="315" r:id="rId18"/>
    <p:sldId id="267" r:id="rId19"/>
    <p:sldId id="316" r:id="rId20"/>
    <p:sldId id="317" r:id="rId21"/>
    <p:sldId id="318" r:id="rId22"/>
    <p:sldId id="274" r:id="rId23"/>
    <p:sldId id="298" r:id="rId24"/>
    <p:sldId id="334" r:id="rId25"/>
    <p:sldId id="336" r:id="rId26"/>
    <p:sldId id="337" r:id="rId27"/>
    <p:sldId id="340" r:id="rId28"/>
    <p:sldId id="339" r:id="rId29"/>
    <p:sldId id="333" r:id="rId30"/>
    <p:sldId id="296" r:id="rId31"/>
    <p:sldId id="342" r:id="rId32"/>
    <p:sldId id="343" r:id="rId33"/>
    <p:sldId id="344" r:id="rId34"/>
    <p:sldId id="345" r:id="rId35"/>
    <p:sldId id="346" r:id="rId36"/>
    <p:sldId id="347" r:id="rId37"/>
    <p:sldId id="294" r:id="rId38"/>
    <p:sldId id="320" r:id="rId39"/>
    <p:sldId id="311" r:id="rId40"/>
    <p:sldId id="319" r:id="rId41"/>
    <p:sldId id="273" r:id="rId42"/>
    <p:sldId id="288" r:id="rId43"/>
    <p:sldId id="289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290" r:id="rId52"/>
    <p:sldId id="291" r:id="rId53"/>
    <p:sldId id="368" r:id="rId54"/>
    <p:sldId id="369" r:id="rId55"/>
    <p:sldId id="292" r:id="rId56"/>
    <p:sldId id="293" r:id="rId57"/>
    <p:sldId id="370" r:id="rId58"/>
    <p:sldId id="371" r:id="rId59"/>
    <p:sldId id="335" r:id="rId60"/>
    <p:sldId id="264" r:id="rId61"/>
    <p:sldId id="283" r:id="rId62"/>
    <p:sldId id="281" r:id="rId63"/>
    <p:sldId id="348" r:id="rId64"/>
    <p:sldId id="349" r:id="rId65"/>
    <p:sldId id="282" r:id="rId66"/>
    <p:sldId id="350" r:id="rId67"/>
    <p:sldId id="284" r:id="rId68"/>
    <p:sldId id="351" r:id="rId69"/>
    <p:sldId id="352" r:id="rId70"/>
    <p:sldId id="353" r:id="rId71"/>
    <p:sldId id="354" r:id="rId72"/>
    <p:sldId id="285" r:id="rId73"/>
    <p:sldId id="286" r:id="rId74"/>
    <p:sldId id="287" r:id="rId75"/>
    <p:sldId id="355" r:id="rId76"/>
    <p:sldId id="356" r:id="rId77"/>
    <p:sldId id="357" r:id="rId78"/>
    <p:sldId id="358" r:id="rId79"/>
    <p:sldId id="359" r:id="rId80"/>
    <p:sldId id="360" r:id="rId81"/>
    <p:sldId id="275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  <p:sldId id="329" r:id="rId91"/>
    <p:sldId id="330" r:id="rId92"/>
    <p:sldId id="331" r:id="rId93"/>
    <p:sldId id="332" r:id="rId94"/>
    <p:sldId id="280" r:id="rId95"/>
    <p:sldId id="308" r:id="rId96"/>
    <p:sldId id="297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7C7C7C"/>
    <a:srgbClr val="EE929D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75" autoAdjust="0"/>
    <p:restoredTop sz="94660"/>
  </p:normalViewPr>
  <p:slideViewPr>
    <p:cSldViewPr snapToGrid="0">
      <p:cViewPr varScale="1">
        <p:scale>
          <a:sx n="50" d="100"/>
          <a:sy n="50" d="100"/>
        </p:scale>
        <p:origin x="43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4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9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27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8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7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3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63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0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83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38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8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8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03813" y="2749489"/>
            <a:ext cx="6367274" cy="163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문제유발기법 </a:t>
            </a:r>
            <a:r>
              <a:rPr lang="en-US" altLang="ko-KR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endParaRPr lang="en-US" altLang="ko-KR" sz="28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18011475 </a:t>
            </a:r>
            <a:r>
              <a:rPr lang="ko-KR" altLang="en-US" sz="1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박상민</a:t>
            </a:r>
            <a:endParaRPr lang="en-US" altLang="ko-KR" sz="1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18011522</a:t>
            </a:r>
            <a:r>
              <a:rPr lang="ko-KR" altLang="en-US" sz="1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전선영</a:t>
            </a:r>
            <a:endParaRPr lang="en-US" altLang="ko-KR" sz="1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18011564 </a:t>
            </a:r>
            <a:r>
              <a:rPr lang="ko-KR" altLang="en-US" sz="1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변영화</a:t>
            </a:r>
            <a:endParaRPr lang="en-US" altLang="ko-KR" sz="1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18011597 </a:t>
            </a:r>
            <a:r>
              <a:rPr lang="ko-KR" altLang="en-US" sz="1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김현영</a:t>
            </a:r>
            <a:endParaRPr lang="en-US" altLang="ko-KR" sz="1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806293" y="2929489"/>
            <a:ext cx="486198" cy="486198"/>
            <a:chOff x="867076" y="552692"/>
            <a:chExt cx="364015" cy="364015"/>
          </a:xfrm>
        </p:grpSpPr>
        <p:sp>
          <p:nvSpPr>
            <p:cNvPr id="15" name="타원 14"/>
            <p:cNvSpPr/>
            <p:nvPr/>
          </p:nvSpPr>
          <p:spPr>
            <a:xfrm>
              <a:off x="867076" y="552692"/>
              <a:ext cx="364015" cy="364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" y="605409"/>
              <a:ext cx="258583" cy="258583"/>
            </a:xfrm>
            <a:prstGeom prst="rect">
              <a:avLst/>
            </a:prstGeom>
          </p:spPr>
        </p:pic>
      </p:grpSp>
      <p:sp>
        <p:nvSpPr>
          <p:cNvPr id="11" name="타원 10"/>
          <p:cNvSpPr/>
          <p:nvPr/>
        </p:nvSpPr>
        <p:spPr>
          <a:xfrm>
            <a:off x="8869392" y="3595687"/>
            <a:ext cx="360000" cy="360000"/>
          </a:xfrm>
          <a:prstGeom prst="ellipse">
            <a:avLst/>
          </a:prstGeom>
          <a:solidFill>
            <a:srgbClr val="70B5CE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8869392" y="2389489"/>
            <a:ext cx="360000" cy="360000"/>
          </a:xfrm>
          <a:prstGeom prst="ellipse">
            <a:avLst/>
          </a:prstGeom>
          <a:solidFill>
            <a:srgbClr val="FFCAB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86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InGameView.java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427DB373-E53C-489F-8E2E-03F3541E59E4}"/>
              </a:ext>
            </a:extLst>
          </p:cNvPr>
          <p:cNvSpPr/>
          <p:nvPr/>
        </p:nvSpPr>
        <p:spPr>
          <a:xfrm>
            <a:off x="1798136" y="1246681"/>
            <a:ext cx="3355137" cy="4691132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35D69-FA81-4476-99FD-64EA98F68927}"/>
              </a:ext>
            </a:extLst>
          </p:cNvPr>
          <p:cNvSpPr txBox="1"/>
          <p:nvPr/>
        </p:nvSpPr>
        <p:spPr>
          <a:xfrm>
            <a:off x="1903568" y="3164400"/>
            <a:ext cx="175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InGameView</a:t>
            </a:r>
            <a:r>
              <a:rPr lang="en-US" altLang="ko-KR" dirty="0"/>
              <a:t>( 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5E9E3-06BB-48DD-8DFF-4496705E49D4}"/>
              </a:ext>
            </a:extLst>
          </p:cNvPr>
          <p:cNvSpPr txBox="1"/>
          <p:nvPr/>
        </p:nvSpPr>
        <p:spPr>
          <a:xfrm>
            <a:off x="7480489" y="1689400"/>
            <a:ext cx="2618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btnThrowLeft</a:t>
            </a:r>
            <a:endParaRPr lang="en-US" altLang="ko-KR" sz="1400" dirty="0"/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btnThrowRight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56B9D0-AABF-42D5-8558-FAABC16C14F9}"/>
              </a:ext>
            </a:extLst>
          </p:cNvPr>
          <p:cNvSpPr txBox="1"/>
          <p:nvPr/>
        </p:nvSpPr>
        <p:spPr>
          <a:xfrm>
            <a:off x="2065848" y="1701913"/>
            <a:ext cx="323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leftThrowBtn</a:t>
            </a:r>
            <a:endParaRPr lang="en-US" altLang="ko-KR" sz="1400" dirty="0"/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rightThrowBtn</a:t>
            </a:r>
            <a:endParaRPr lang="ko-KR" altLang="en-US" sz="14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A0ED4-4B94-4311-836E-A5A23A44FF98}"/>
              </a:ext>
            </a:extLst>
          </p:cNvPr>
          <p:cNvCxnSpPr>
            <a:cxnSpLocks/>
          </p:cNvCxnSpPr>
          <p:nvPr/>
        </p:nvCxnSpPr>
        <p:spPr>
          <a:xfrm>
            <a:off x="4732642" y="1966396"/>
            <a:ext cx="270000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AF29D35-1AA2-445D-9F52-849B6CC77395}"/>
              </a:ext>
            </a:extLst>
          </p:cNvPr>
          <p:cNvSpPr txBox="1"/>
          <p:nvPr/>
        </p:nvSpPr>
        <p:spPr>
          <a:xfrm>
            <a:off x="7545920" y="5241987"/>
            <a:ext cx="2134701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makeBtnThrow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618706-37BB-4FFC-86D2-1C6F3802801D}"/>
              </a:ext>
            </a:extLst>
          </p:cNvPr>
          <p:cNvSpPr txBox="1"/>
          <p:nvPr/>
        </p:nvSpPr>
        <p:spPr>
          <a:xfrm>
            <a:off x="7545919" y="4718771"/>
            <a:ext cx="2134701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makeUserPanel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CE3450-C219-4CF4-9915-E0E8B1E1BB41}"/>
              </a:ext>
            </a:extLst>
          </p:cNvPr>
          <p:cNvSpPr txBox="1"/>
          <p:nvPr/>
        </p:nvSpPr>
        <p:spPr>
          <a:xfrm>
            <a:off x="7545920" y="4217466"/>
            <a:ext cx="2134701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addPawnToView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77CE89-4BFC-47AE-BA2A-FDF2F1CF9816}"/>
              </a:ext>
            </a:extLst>
          </p:cNvPr>
          <p:cNvSpPr txBox="1"/>
          <p:nvPr/>
        </p:nvSpPr>
        <p:spPr>
          <a:xfrm>
            <a:off x="5251916" y="1619515"/>
            <a:ext cx="172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변수명</a:t>
            </a:r>
            <a:r>
              <a:rPr lang="ko-KR" altLang="en-US" sz="1600" dirty="0"/>
              <a:t> 변경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9D3134-BA15-4C68-9981-A15E600C085E}"/>
              </a:ext>
            </a:extLst>
          </p:cNvPr>
          <p:cNvCxnSpPr>
            <a:cxnSpLocks/>
          </p:cNvCxnSpPr>
          <p:nvPr/>
        </p:nvCxnSpPr>
        <p:spPr>
          <a:xfrm>
            <a:off x="1850851" y="2721390"/>
            <a:ext cx="3273906" cy="0"/>
          </a:xfrm>
          <a:prstGeom prst="line">
            <a:avLst/>
          </a:prstGeom>
          <a:ln w="63500" cap="sq">
            <a:solidFill>
              <a:srgbClr val="EE9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DAFC24-26FF-4DEF-9FDA-E5CF7168C43F}"/>
              </a:ext>
            </a:extLst>
          </p:cNvPr>
          <p:cNvSpPr txBox="1"/>
          <p:nvPr/>
        </p:nvSpPr>
        <p:spPr>
          <a:xfrm>
            <a:off x="1862556" y="1305574"/>
            <a:ext cx="128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CD2288-134C-4892-A01A-5256D0266385}"/>
              </a:ext>
            </a:extLst>
          </p:cNvPr>
          <p:cNvSpPr txBox="1"/>
          <p:nvPr/>
        </p:nvSpPr>
        <p:spPr>
          <a:xfrm>
            <a:off x="1798136" y="2770567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생성자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DB220-3BA3-43A3-8C03-E7CA855FDD5E}"/>
              </a:ext>
            </a:extLst>
          </p:cNvPr>
          <p:cNvSpPr txBox="1"/>
          <p:nvPr/>
        </p:nvSpPr>
        <p:spPr>
          <a:xfrm>
            <a:off x="1783647" y="3805860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6AF9D6B-B7CA-41DF-B544-F20836F8A07E}"/>
              </a:ext>
            </a:extLst>
          </p:cNvPr>
          <p:cNvCxnSpPr>
            <a:cxnSpLocks/>
          </p:cNvCxnSpPr>
          <p:nvPr/>
        </p:nvCxnSpPr>
        <p:spPr>
          <a:xfrm>
            <a:off x="1841615" y="3704487"/>
            <a:ext cx="3273906" cy="0"/>
          </a:xfrm>
          <a:prstGeom prst="line">
            <a:avLst/>
          </a:prstGeom>
          <a:ln w="63500" cap="sq">
            <a:solidFill>
              <a:srgbClr val="EE9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7">
            <a:extLst>
              <a:ext uri="{FF2B5EF4-FFF2-40B4-BE49-F238E27FC236}">
                <a16:creationId xmlns:a16="http://schemas.microsoft.com/office/drawing/2014/main" id="{CEFEECFF-73B0-4914-AAD3-2FE5826ADBAF}"/>
              </a:ext>
            </a:extLst>
          </p:cNvPr>
          <p:cNvSpPr/>
          <p:nvPr/>
        </p:nvSpPr>
        <p:spPr>
          <a:xfrm>
            <a:off x="7077969" y="1246681"/>
            <a:ext cx="3577042" cy="4691132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0088606-3ACD-41ED-8FB8-4306EBC1B5E9}"/>
              </a:ext>
            </a:extLst>
          </p:cNvPr>
          <p:cNvCxnSpPr>
            <a:cxnSpLocks/>
          </p:cNvCxnSpPr>
          <p:nvPr/>
        </p:nvCxnSpPr>
        <p:spPr>
          <a:xfrm>
            <a:off x="7107534" y="2721390"/>
            <a:ext cx="3524327" cy="0"/>
          </a:xfrm>
          <a:prstGeom prst="line">
            <a:avLst/>
          </a:prstGeom>
          <a:ln w="63500" cap="sq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80C74D0-BF44-4C0F-884D-D602041C6B5C}"/>
              </a:ext>
            </a:extLst>
          </p:cNvPr>
          <p:cNvSpPr txBox="1"/>
          <p:nvPr/>
        </p:nvSpPr>
        <p:spPr>
          <a:xfrm>
            <a:off x="7142389" y="1305574"/>
            <a:ext cx="128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983735-ADD0-4E06-821B-1C47D16F58A5}"/>
              </a:ext>
            </a:extLst>
          </p:cNvPr>
          <p:cNvSpPr txBox="1"/>
          <p:nvPr/>
        </p:nvSpPr>
        <p:spPr>
          <a:xfrm>
            <a:off x="7077969" y="2770567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생성자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F2A99B-BB90-480B-BA58-E79239CEF526}"/>
              </a:ext>
            </a:extLst>
          </p:cNvPr>
          <p:cNvSpPr txBox="1"/>
          <p:nvPr/>
        </p:nvSpPr>
        <p:spPr>
          <a:xfrm>
            <a:off x="7063480" y="3805860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338E9D5-4154-423B-91E7-7C3972ABADCB}"/>
              </a:ext>
            </a:extLst>
          </p:cNvPr>
          <p:cNvCxnSpPr>
            <a:cxnSpLocks/>
          </p:cNvCxnSpPr>
          <p:nvPr/>
        </p:nvCxnSpPr>
        <p:spPr>
          <a:xfrm>
            <a:off x="7121448" y="3704487"/>
            <a:ext cx="3521988" cy="0"/>
          </a:xfrm>
          <a:prstGeom prst="line">
            <a:avLst/>
          </a:prstGeom>
          <a:ln w="63500" cap="sq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C3B0DD2-9612-423C-8720-E194726CDB71}"/>
              </a:ext>
            </a:extLst>
          </p:cNvPr>
          <p:cNvCxnSpPr>
            <a:cxnSpLocks/>
          </p:cNvCxnSpPr>
          <p:nvPr/>
        </p:nvCxnSpPr>
        <p:spPr>
          <a:xfrm flipV="1">
            <a:off x="3884857" y="3383918"/>
            <a:ext cx="352800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0A70A10-DE4B-4D78-AFF1-A03487EBB9D2}"/>
              </a:ext>
            </a:extLst>
          </p:cNvPr>
          <p:cNvSpPr txBox="1"/>
          <p:nvPr/>
        </p:nvSpPr>
        <p:spPr>
          <a:xfrm>
            <a:off x="7480488" y="3164400"/>
            <a:ext cx="1755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InGameView</a:t>
            </a:r>
            <a:r>
              <a:rPr lang="en-US" altLang="ko-KR" sz="1400" dirty="0"/>
              <a:t>( )</a:t>
            </a:r>
            <a:endParaRPr lang="ko-KR" altLang="en-US" sz="14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5B740DE-C68E-413E-8464-18EAB3DF3BA8}"/>
              </a:ext>
            </a:extLst>
          </p:cNvPr>
          <p:cNvCxnSpPr>
            <a:cxnSpLocks/>
          </p:cNvCxnSpPr>
          <p:nvPr/>
        </p:nvCxnSpPr>
        <p:spPr>
          <a:xfrm flipV="1">
            <a:off x="6095533" y="4400349"/>
            <a:ext cx="1429396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08861B4-5E9A-4BFA-959C-321C17C0EFED}"/>
              </a:ext>
            </a:extLst>
          </p:cNvPr>
          <p:cNvCxnSpPr>
            <a:cxnSpLocks/>
          </p:cNvCxnSpPr>
          <p:nvPr/>
        </p:nvCxnSpPr>
        <p:spPr>
          <a:xfrm flipV="1">
            <a:off x="6095533" y="4876206"/>
            <a:ext cx="1429396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17DE839D-9218-4204-8428-0B183F02631F}"/>
              </a:ext>
            </a:extLst>
          </p:cNvPr>
          <p:cNvCxnSpPr>
            <a:cxnSpLocks/>
          </p:cNvCxnSpPr>
          <p:nvPr/>
        </p:nvCxnSpPr>
        <p:spPr>
          <a:xfrm flipV="1">
            <a:off x="6096203" y="5421573"/>
            <a:ext cx="1429396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D4B110E-4490-47FD-AEE5-1B542D6BB4E2}"/>
              </a:ext>
            </a:extLst>
          </p:cNvPr>
          <p:cNvCxnSpPr>
            <a:cxnSpLocks/>
          </p:cNvCxnSpPr>
          <p:nvPr/>
        </p:nvCxnSpPr>
        <p:spPr>
          <a:xfrm>
            <a:off x="6081060" y="3400573"/>
            <a:ext cx="0" cy="2042735"/>
          </a:xfrm>
          <a:prstGeom prst="line">
            <a:avLst/>
          </a:prstGeom>
          <a:ln w="381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AE9C978-6C40-4E7C-A244-6AAC06C2E57D}"/>
              </a:ext>
            </a:extLst>
          </p:cNvPr>
          <p:cNvSpPr txBox="1"/>
          <p:nvPr/>
        </p:nvSpPr>
        <p:spPr>
          <a:xfrm>
            <a:off x="5153273" y="2935576"/>
            <a:ext cx="172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메서드 추출</a:t>
            </a:r>
          </a:p>
        </p:txBody>
      </p:sp>
    </p:spTree>
    <p:extLst>
      <p:ext uri="{BB962C8B-B14F-4D97-AF65-F5344CB8AC3E}">
        <p14:creationId xmlns:p14="http://schemas.microsoft.com/office/powerpoint/2010/main" val="244622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InGameView.java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515754-EABD-4D7D-A617-24EC9038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76" y="1438769"/>
            <a:ext cx="4572763" cy="47394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E38E98-3C5D-48E2-8F66-147222F1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63" y="1161516"/>
            <a:ext cx="4370593" cy="521557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AF98B1-27ED-438F-A887-F513C3363BFA}"/>
              </a:ext>
            </a:extLst>
          </p:cNvPr>
          <p:cNvCxnSpPr>
            <a:cxnSpLocks/>
          </p:cNvCxnSpPr>
          <p:nvPr/>
        </p:nvCxnSpPr>
        <p:spPr>
          <a:xfrm>
            <a:off x="5825396" y="3298936"/>
            <a:ext cx="752033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056462-D21A-4DD6-8019-01B53B9171E7}"/>
              </a:ext>
            </a:extLst>
          </p:cNvPr>
          <p:cNvSpPr txBox="1"/>
          <p:nvPr/>
        </p:nvSpPr>
        <p:spPr>
          <a:xfrm>
            <a:off x="1434652" y="6115485"/>
            <a:ext cx="231154" cy="343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600"/>
              </a:lnSpc>
            </a:pPr>
            <a:r>
              <a:rPr lang="en-US" altLang="ko-KR" sz="1400" b="1" dirty="0"/>
              <a:t>.</a:t>
            </a:r>
          </a:p>
          <a:p>
            <a:pPr>
              <a:lnSpc>
                <a:spcPts val="600"/>
              </a:lnSpc>
            </a:pPr>
            <a:r>
              <a:rPr lang="en-US" altLang="ko-KR" sz="1400" b="1" dirty="0"/>
              <a:t>.</a:t>
            </a:r>
          </a:p>
          <a:p>
            <a:pPr>
              <a:lnSpc>
                <a:spcPts val="600"/>
              </a:lnSpc>
            </a:pP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BBE18-EF95-4C7A-A553-6BD3F55B0ADA}"/>
              </a:ext>
            </a:extLst>
          </p:cNvPr>
          <p:cNvSpPr txBox="1"/>
          <p:nvPr/>
        </p:nvSpPr>
        <p:spPr>
          <a:xfrm>
            <a:off x="1187822" y="1161516"/>
            <a:ext cx="1755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InGameView</a:t>
            </a:r>
            <a:r>
              <a:rPr lang="ko-KR" altLang="en-US" sz="1400" dirty="0"/>
              <a:t>생성자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7B5831-838A-40F5-9DCB-53D8F741F1A4}"/>
              </a:ext>
            </a:extLst>
          </p:cNvPr>
          <p:cNvSpPr txBox="1"/>
          <p:nvPr/>
        </p:nvSpPr>
        <p:spPr>
          <a:xfrm>
            <a:off x="7077634" y="893096"/>
            <a:ext cx="1755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InGameView</a:t>
            </a:r>
            <a:r>
              <a:rPr lang="ko-KR" altLang="en-US" sz="1400" dirty="0"/>
              <a:t>생성자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22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07301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btnMouseEvent.java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427DB373-E53C-489F-8E2E-03F3541E59E4}"/>
              </a:ext>
            </a:extLst>
          </p:cNvPr>
          <p:cNvSpPr/>
          <p:nvPr/>
        </p:nvSpPr>
        <p:spPr>
          <a:xfrm>
            <a:off x="2266760" y="1893850"/>
            <a:ext cx="2651219" cy="3507591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모서리가 둥근 직사각형 57">
            <a:extLst>
              <a:ext uri="{FF2B5EF4-FFF2-40B4-BE49-F238E27FC236}">
                <a16:creationId xmlns:a16="http://schemas.microsoft.com/office/drawing/2014/main" id="{8E808B1B-285C-497D-A863-19FA9DB55BE9}"/>
              </a:ext>
            </a:extLst>
          </p:cNvPr>
          <p:cNvSpPr/>
          <p:nvPr/>
        </p:nvSpPr>
        <p:spPr>
          <a:xfrm>
            <a:off x="7363323" y="1893850"/>
            <a:ext cx="2650037" cy="3507591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4636CA-55D4-4C22-842B-70B82C9FBD7F}"/>
              </a:ext>
            </a:extLst>
          </p:cNvPr>
          <p:cNvSpPr txBox="1"/>
          <p:nvPr/>
        </p:nvSpPr>
        <p:spPr>
          <a:xfrm>
            <a:off x="7626766" y="3417425"/>
            <a:ext cx="218669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BtnColorMouseAdapter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26328F-9570-4C19-B014-266F63E1A668}"/>
              </a:ext>
            </a:extLst>
          </p:cNvPr>
          <p:cNvSpPr txBox="1"/>
          <p:nvPr/>
        </p:nvSpPr>
        <p:spPr>
          <a:xfrm>
            <a:off x="5258162" y="2851244"/>
            <a:ext cx="1994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메서드 이동</a:t>
            </a:r>
            <a:endParaRPr lang="en-US" altLang="ko-KR" sz="1400" dirty="0"/>
          </a:p>
          <a:p>
            <a:r>
              <a:rPr lang="ko-KR" altLang="en-US" sz="1400" dirty="0" err="1"/>
              <a:t>메서드명</a:t>
            </a:r>
            <a:r>
              <a:rPr lang="ko-KR" altLang="en-US" sz="1400" dirty="0"/>
              <a:t> 변경</a:t>
            </a:r>
            <a:endParaRPr lang="en-US" altLang="ko-KR" sz="1400" dirty="0"/>
          </a:p>
          <a:p>
            <a:r>
              <a:rPr lang="en-US" altLang="ko-KR" sz="1400" dirty="0" err="1"/>
              <a:t>MouseAdapter</a:t>
            </a:r>
            <a:r>
              <a:rPr lang="en-US" altLang="ko-KR" sz="1400" dirty="0"/>
              <a:t> </a:t>
            </a:r>
            <a:r>
              <a:rPr lang="ko-KR" altLang="en-US" sz="1400" dirty="0"/>
              <a:t>상속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CF30A8F-30E5-48C4-B14A-D6F963088247}"/>
              </a:ext>
            </a:extLst>
          </p:cNvPr>
          <p:cNvCxnSpPr>
            <a:cxnSpLocks/>
          </p:cNvCxnSpPr>
          <p:nvPr/>
        </p:nvCxnSpPr>
        <p:spPr>
          <a:xfrm flipV="1">
            <a:off x="4661253" y="3571313"/>
            <a:ext cx="2942653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FD467D-7A5F-42F6-B6B4-B4F5D80FB018}"/>
              </a:ext>
            </a:extLst>
          </p:cNvPr>
          <p:cNvSpPr txBox="1"/>
          <p:nvPr/>
        </p:nvSpPr>
        <p:spPr>
          <a:xfrm>
            <a:off x="2767951" y="3409056"/>
            <a:ext cx="172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btnMouseEvent</a:t>
            </a:r>
            <a:endParaRPr lang="ko-KR" alt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DFA98E-E523-4896-80C0-322D332AA5D8}"/>
              </a:ext>
            </a:extLst>
          </p:cNvPr>
          <p:cNvSpPr txBox="1"/>
          <p:nvPr/>
        </p:nvSpPr>
        <p:spPr>
          <a:xfrm>
            <a:off x="7525800" y="1552414"/>
            <a:ext cx="211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MainPanelController</a:t>
            </a:r>
            <a:endParaRPr lang="ko-KR" altLang="en-US" sz="1600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191FC3F-E39B-46E7-BB9B-31B3EFB941F5}"/>
              </a:ext>
            </a:extLst>
          </p:cNvPr>
          <p:cNvCxnSpPr>
            <a:cxnSpLocks/>
          </p:cNvCxnSpPr>
          <p:nvPr/>
        </p:nvCxnSpPr>
        <p:spPr>
          <a:xfrm>
            <a:off x="7384845" y="2880622"/>
            <a:ext cx="2610000" cy="0"/>
          </a:xfrm>
          <a:prstGeom prst="line">
            <a:avLst/>
          </a:prstGeom>
          <a:ln w="63500" cap="sq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B58208-8300-45EC-A7FB-3F95FC9C4BA7}"/>
              </a:ext>
            </a:extLst>
          </p:cNvPr>
          <p:cNvSpPr txBox="1"/>
          <p:nvPr/>
        </p:nvSpPr>
        <p:spPr>
          <a:xfrm>
            <a:off x="7358396" y="3015185"/>
            <a:ext cx="1820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 err="1"/>
              <a:t>이벤트핸들러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6012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btnMouseEvent.java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6DAD3A-52AF-44A3-84F1-60951334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83" y="1221359"/>
            <a:ext cx="5324475" cy="50673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6D18E1-F7B9-4E81-9BB5-8C2FFBB037F2}"/>
              </a:ext>
            </a:extLst>
          </p:cNvPr>
          <p:cNvCxnSpPr>
            <a:cxnSpLocks/>
          </p:cNvCxnSpPr>
          <p:nvPr/>
        </p:nvCxnSpPr>
        <p:spPr>
          <a:xfrm>
            <a:off x="5825396" y="3298936"/>
            <a:ext cx="752033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EC60DA5-1E27-4F61-ACF7-5734F14C4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54"/>
          <a:stretch/>
        </p:blipFill>
        <p:spPr>
          <a:xfrm>
            <a:off x="6556978" y="1941215"/>
            <a:ext cx="4956301" cy="27154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59BF91-91C0-40D2-A9A0-4A951F7A2D92}"/>
              </a:ext>
            </a:extLst>
          </p:cNvPr>
          <p:cNvSpPr txBox="1"/>
          <p:nvPr/>
        </p:nvSpPr>
        <p:spPr>
          <a:xfrm>
            <a:off x="6577429" y="1611014"/>
            <a:ext cx="239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MainPanelController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834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MainPanelController.java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035D69-FA81-4476-99FD-64EA98F68927}"/>
              </a:ext>
            </a:extLst>
          </p:cNvPr>
          <p:cNvSpPr txBox="1"/>
          <p:nvPr/>
        </p:nvSpPr>
        <p:spPr>
          <a:xfrm>
            <a:off x="6285546" y="2567488"/>
            <a:ext cx="2242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MainPanelController</a:t>
            </a:r>
            <a:r>
              <a:rPr lang="en-US" altLang="ko-KR" sz="1400" dirty="0"/>
              <a:t>( )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CE3450-C219-4CF4-9915-E0E8B1E1BB41}"/>
              </a:ext>
            </a:extLst>
          </p:cNvPr>
          <p:cNvSpPr txBox="1"/>
          <p:nvPr/>
        </p:nvSpPr>
        <p:spPr>
          <a:xfrm>
            <a:off x="6285546" y="4186325"/>
            <a:ext cx="2271844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MenuSelect</a:t>
            </a:r>
            <a:endParaRPr lang="ko-KR" altLang="en-US" sz="1400" dirty="0"/>
          </a:p>
        </p:txBody>
      </p:sp>
      <p:sp>
        <p:nvSpPr>
          <p:cNvPr id="44" name="모서리가 둥근 직사각형 57">
            <a:extLst>
              <a:ext uri="{FF2B5EF4-FFF2-40B4-BE49-F238E27FC236}">
                <a16:creationId xmlns:a16="http://schemas.microsoft.com/office/drawing/2014/main" id="{8E808B1B-285C-497D-A863-19FA9DB55BE9}"/>
              </a:ext>
            </a:extLst>
          </p:cNvPr>
          <p:cNvSpPr/>
          <p:nvPr/>
        </p:nvSpPr>
        <p:spPr>
          <a:xfrm>
            <a:off x="5879936" y="1373814"/>
            <a:ext cx="4292885" cy="4691132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5B3AF3B-6832-4921-BA6D-322CCE9D91D1}"/>
              </a:ext>
            </a:extLst>
          </p:cNvPr>
          <p:cNvCxnSpPr>
            <a:cxnSpLocks/>
          </p:cNvCxnSpPr>
          <p:nvPr/>
        </p:nvCxnSpPr>
        <p:spPr>
          <a:xfrm>
            <a:off x="5909632" y="2168505"/>
            <a:ext cx="4248000" cy="0"/>
          </a:xfrm>
          <a:prstGeom prst="line">
            <a:avLst/>
          </a:prstGeom>
          <a:ln w="63500" cap="sq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AA65BA9-5465-4A72-B9D6-A4311FA9384A}"/>
              </a:ext>
            </a:extLst>
          </p:cNvPr>
          <p:cNvSpPr txBox="1"/>
          <p:nvPr/>
        </p:nvSpPr>
        <p:spPr>
          <a:xfrm>
            <a:off x="5943546" y="1432707"/>
            <a:ext cx="103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C84275-B645-42E9-9475-22A4B7E16B8C}"/>
              </a:ext>
            </a:extLst>
          </p:cNvPr>
          <p:cNvSpPr txBox="1"/>
          <p:nvPr/>
        </p:nvSpPr>
        <p:spPr>
          <a:xfrm>
            <a:off x="5943546" y="2214724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생성자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891FE2-E7D1-4799-81C7-B8E0B24F55A6}"/>
              </a:ext>
            </a:extLst>
          </p:cNvPr>
          <p:cNvSpPr txBox="1"/>
          <p:nvPr/>
        </p:nvSpPr>
        <p:spPr>
          <a:xfrm>
            <a:off x="5943546" y="2986945"/>
            <a:ext cx="1429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B60ACD2-475E-4E56-8432-00532D7D97B0}"/>
              </a:ext>
            </a:extLst>
          </p:cNvPr>
          <p:cNvCxnSpPr>
            <a:cxnSpLocks/>
          </p:cNvCxnSpPr>
          <p:nvPr/>
        </p:nvCxnSpPr>
        <p:spPr>
          <a:xfrm>
            <a:off x="5896192" y="2948417"/>
            <a:ext cx="4248000" cy="0"/>
          </a:xfrm>
          <a:prstGeom prst="line">
            <a:avLst/>
          </a:prstGeom>
          <a:ln w="63500" cap="sq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3C450F-86D1-49F9-9DF9-19842EA48080}"/>
              </a:ext>
            </a:extLst>
          </p:cNvPr>
          <p:cNvSpPr txBox="1"/>
          <p:nvPr/>
        </p:nvSpPr>
        <p:spPr>
          <a:xfrm>
            <a:off x="6285546" y="1770623"/>
            <a:ext cx="311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private </a:t>
            </a:r>
            <a:r>
              <a:rPr lang="en-US" altLang="ko-KR" sz="1400" dirty="0" err="1"/>
              <a:t>MainPanel</a:t>
            </a:r>
            <a:r>
              <a:rPr lang="en-US" altLang="ko-KR" sz="1400" dirty="0"/>
              <a:t> _</a:t>
            </a:r>
            <a:r>
              <a:rPr lang="en-US" altLang="ko-KR" sz="1400" dirty="0" err="1"/>
              <a:t>mainPanel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B26A7DE-3A59-47D6-BE7E-E6E504BAC719}"/>
              </a:ext>
            </a:extLst>
          </p:cNvPr>
          <p:cNvCxnSpPr>
            <a:cxnSpLocks/>
          </p:cNvCxnSpPr>
          <p:nvPr/>
        </p:nvCxnSpPr>
        <p:spPr>
          <a:xfrm>
            <a:off x="5909632" y="3690616"/>
            <a:ext cx="4248000" cy="0"/>
          </a:xfrm>
          <a:prstGeom prst="line">
            <a:avLst/>
          </a:prstGeom>
          <a:ln w="63500" cap="sq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97B9986-1B68-4F98-9A78-179BC0F9C627}"/>
              </a:ext>
            </a:extLst>
          </p:cNvPr>
          <p:cNvSpPr txBox="1"/>
          <p:nvPr/>
        </p:nvSpPr>
        <p:spPr>
          <a:xfrm>
            <a:off x="5943546" y="3725766"/>
            <a:ext cx="193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이벤트 </a:t>
            </a:r>
            <a:r>
              <a:rPr lang="ko-KR" altLang="en-US" sz="1600" dirty="0" err="1"/>
              <a:t>핸들러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CB7898-B95B-49F6-B49B-291C7DC13108}"/>
              </a:ext>
            </a:extLst>
          </p:cNvPr>
          <p:cNvSpPr txBox="1"/>
          <p:nvPr/>
        </p:nvSpPr>
        <p:spPr>
          <a:xfrm>
            <a:off x="6285546" y="4633837"/>
            <a:ext cx="2271844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BtnColorMouseAdapter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D0A0FE-EC31-4D2A-9D0A-1D62AE795EF4}"/>
              </a:ext>
            </a:extLst>
          </p:cNvPr>
          <p:cNvSpPr txBox="1"/>
          <p:nvPr/>
        </p:nvSpPr>
        <p:spPr>
          <a:xfrm>
            <a:off x="6285546" y="5076623"/>
            <a:ext cx="2271844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BacktoMenu</a:t>
            </a:r>
            <a:endParaRPr lang="ko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500F5D7-24CD-4972-93E3-A466FEEC16FC}"/>
              </a:ext>
            </a:extLst>
          </p:cNvPr>
          <p:cNvSpPr txBox="1"/>
          <p:nvPr/>
        </p:nvSpPr>
        <p:spPr>
          <a:xfrm>
            <a:off x="6285546" y="5513007"/>
            <a:ext cx="2271844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MoveExplainPageListener</a:t>
            </a:r>
            <a:endParaRPr lang="ko-KR" altLang="en-US" sz="14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DDF871F-1986-4363-A32D-E796AD88BA1A}"/>
              </a:ext>
            </a:extLst>
          </p:cNvPr>
          <p:cNvCxnSpPr>
            <a:cxnSpLocks/>
          </p:cNvCxnSpPr>
          <p:nvPr/>
        </p:nvCxnSpPr>
        <p:spPr>
          <a:xfrm>
            <a:off x="4271058" y="5631608"/>
            <a:ext cx="195281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7">
            <a:extLst>
              <a:ext uri="{FF2B5EF4-FFF2-40B4-BE49-F238E27FC236}">
                <a16:creationId xmlns:a16="http://schemas.microsoft.com/office/drawing/2014/main" id="{17A9F6BA-3AF8-4D5A-B45D-4DC7DA69056B}"/>
              </a:ext>
            </a:extLst>
          </p:cNvPr>
          <p:cNvSpPr/>
          <p:nvPr/>
        </p:nvSpPr>
        <p:spPr>
          <a:xfrm>
            <a:off x="1630682" y="5283502"/>
            <a:ext cx="2893595" cy="712185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3387D8-DC30-4FF0-B503-80F95F208A55}"/>
              </a:ext>
            </a:extLst>
          </p:cNvPr>
          <p:cNvSpPr txBox="1"/>
          <p:nvPr/>
        </p:nvSpPr>
        <p:spPr>
          <a:xfrm>
            <a:off x="1894125" y="5497645"/>
            <a:ext cx="2271337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moveExplainPageListener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9DD8A6-4DC8-41A9-80D6-5821613FBD8F}"/>
              </a:ext>
            </a:extLst>
          </p:cNvPr>
          <p:cNvSpPr txBox="1"/>
          <p:nvPr/>
        </p:nvSpPr>
        <p:spPr>
          <a:xfrm>
            <a:off x="1670584" y="4944948"/>
            <a:ext cx="237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ExplainPanelController</a:t>
            </a:r>
            <a:endParaRPr lang="ko-KR" altLang="en-US" sz="16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3A78CCF-B1C4-43F0-818D-4F5A781978F5}"/>
              </a:ext>
            </a:extLst>
          </p:cNvPr>
          <p:cNvCxnSpPr>
            <a:cxnSpLocks/>
          </p:cNvCxnSpPr>
          <p:nvPr/>
        </p:nvCxnSpPr>
        <p:spPr>
          <a:xfrm>
            <a:off x="4271058" y="1975937"/>
            <a:ext cx="1952810" cy="237281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57">
            <a:extLst>
              <a:ext uri="{FF2B5EF4-FFF2-40B4-BE49-F238E27FC236}">
                <a16:creationId xmlns:a16="http://schemas.microsoft.com/office/drawing/2014/main" id="{FEC31A99-0C7C-4F0C-88AE-E57D6584B545}"/>
              </a:ext>
            </a:extLst>
          </p:cNvPr>
          <p:cNvSpPr/>
          <p:nvPr/>
        </p:nvSpPr>
        <p:spPr>
          <a:xfrm>
            <a:off x="1650709" y="4008901"/>
            <a:ext cx="2893595" cy="712185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CB6EA0-7B11-4508-8F94-7440D0EB4DC5}"/>
              </a:ext>
            </a:extLst>
          </p:cNvPr>
          <p:cNvSpPr txBox="1"/>
          <p:nvPr/>
        </p:nvSpPr>
        <p:spPr>
          <a:xfrm>
            <a:off x="1914152" y="4223044"/>
            <a:ext cx="2271337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backtoMenu</a:t>
            </a:r>
            <a:endParaRPr lang="ko-KR" altLang="en-US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92987F9-BF9A-4783-8452-AEBDDC0F69D0}"/>
              </a:ext>
            </a:extLst>
          </p:cNvPr>
          <p:cNvSpPr txBox="1"/>
          <p:nvPr/>
        </p:nvSpPr>
        <p:spPr>
          <a:xfrm>
            <a:off x="1690611" y="3670347"/>
            <a:ext cx="237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RankPanelController</a:t>
            </a:r>
            <a:endParaRPr lang="ko-KR" altLang="en-US" sz="1600" dirty="0"/>
          </a:p>
        </p:txBody>
      </p:sp>
      <p:sp>
        <p:nvSpPr>
          <p:cNvPr id="84" name="모서리가 둥근 직사각형 57">
            <a:extLst>
              <a:ext uri="{FF2B5EF4-FFF2-40B4-BE49-F238E27FC236}">
                <a16:creationId xmlns:a16="http://schemas.microsoft.com/office/drawing/2014/main" id="{74589321-5072-481C-9308-E950DA993FBF}"/>
              </a:ext>
            </a:extLst>
          </p:cNvPr>
          <p:cNvSpPr/>
          <p:nvPr/>
        </p:nvSpPr>
        <p:spPr>
          <a:xfrm>
            <a:off x="1646938" y="2841379"/>
            <a:ext cx="2893595" cy="712185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3316A5-3628-4D08-9D15-09066BF844C1}"/>
              </a:ext>
            </a:extLst>
          </p:cNvPr>
          <p:cNvSpPr txBox="1"/>
          <p:nvPr/>
        </p:nvSpPr>
        <p:spPr>
          <a:xfrm>
            <a:off x="1686840" y="2502825"/>
            <a:ext cx="237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btnMouseEvent</a:t>
            </a:r>
            <a:endParaRPr lang="ko-KR" altLang="en-US" sz="1600" dirty="0"/>
          </a:p>
        </p:txBody>
      </p:sp>
      <p:sp>
        <p:nvSpPr>
          <p:cNvPr id="87" name="모서리가 둥근 직사각형 57">
            <a:extLst>
              <a:ext uri="{FF2B5EF4-FFF2-40B4-BE49-F238E27FC236}">
                <a16:creationId xmlns:a16="http://schemas.microsoft.com/office/drawing/2014/main" id="{5EA67280-7E92-4C9C-9332-E786AD7BDCC6}"/>
              </a:ext>
            </a:extLst>
          </p:cNvPr>
          <p:cNvSpPr/>
          <p:nvPr/>
        </p:nvSpPr>
        <p:spPr>
          <a:xfrm>
            <a:off x="1655376" y="1627788"/>
            <a:ext cx="2893595" cy="712185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5F574A-9063-45C2-86D2-A56CE329E7FC}"/>
              </a:ext>
            </a:extLst>
          </p:cNvPr>
          <p:cNvSpPr txBox="1"/>
          <p:nvPr/>
        </p:nvSpPr>
        <p:spPr>
          <a:xfrm>
            <a:off x="1918819" y="1841931"/>
            <a:ext cx="2271337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MenuSelect</a:t>
            </a:r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064BE9-1E39-467A-B509-74501C701937}"/>
              </a:ext>
            </a:extLst>
          </p:cNvPr>
          <p:cNvSpPr txBox="1"/>
          <p:nvPr/>
        </p:nvSpPr>
        <p:spPr>
          <a:xfrm>
            <a:off x="1695278" y="1289234"/>
            <a:ext cx="237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MainPanel</a:t>
            </a:r>
            <a:endParaRPr lang="ko-KR" altLang="en-US" sz="1600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E79995B-FE72-49D7-9A9E-244838F0CF24}"/>
              </a:ext>
            </a:extLst>
          </p:cNvPr>
          <p:cNvCxnSpPr>
            <a:cxnSpLocks/>
          </p:cNvCxnSpPr>
          <p:nvPr/>
        </p:nvCxnSpPr>
        <p:spPr>
          <a:xfrm>
            <a:off x="4271058" y="4348747"/>
            <a:ext cx="1952810" cy="93475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485A2D8-9F83-4E08-9476-0327436C0E89}"/>
              </a:ext>
            </a:extLst>
          </p:cNvPr>
          <p:cNvCxnSpPr>
            <a:cxnSpLocks/>
          </p:cNvCxnSpPr>
          <p:nvPr/>
        </p:nvCxnSpPr>
        <p:spPr>
          <a:xfrm>
            <a:off x="4059143" y="3242044"/>
            <a:ext cx="2164725" cy="159617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3F265C2-1413-4D40-89EE-273CA22DBB81}"/>
              </a:ext>
            </a:extLst>
          </p:cNvPr>
          <p:cNvSpPr txBox="1"/>
          <p:nvPr/>
        </p:nvSpPr>
        <p:spPr>
          <a:xfrm>
            <a:off x="6155955" y="1056008"/>
            <a:ext cx="237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MainPanelController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72E96E-22D1-4E87-A0FF-9BAACFAB9EDA}"/>
              </a:ext>
            </a:extLst>
          </p:cNvPr>
          <p:cNvSpPr txBox="1"/>
          <p:nvPr/>
        </p:nvSpPr>
        <p:spPr>
          <a:xfrm>
            <a:off x="4676061" y="4304936"/>
            <a:ext cx="147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메서드 이동</a:t>
            </a:r>
            <a:endParaRPr lang="en-US" altLang="ko-KR" sz="1400" dirty="0"/>
          </a:p>
          <a:p>
            <a:r>
              <a:rPr lang="ko-KR" altLang="en-US" sz="1400" dirty="0" err="1"/>
              <a:t>메서드명</a:t>
            </a:r>
            <a:r>
              <a:rPr lang="ko-KR" altLang="en-US" sz="1400" dirty="0"/>
              <a:t> 변경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71814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MainPanelController.java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C47728-248A-4622-B480-F07150AF7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68" y="1381460"/>
            <a:ext cx="3258897" cy="1947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6E11F6-D288-43B8-80E7-134DF6B4C81C}"/>
              </a:ext>
            </a:extLst>
          </p:cNvPr>
          <p:cNvSpPr txBox="1"/>
          <p:nvPr/>
        </p:nvSpPr>
        <p:spPr>
          <a:xfrm>
            <a:off x="1308215" y="1133741"/>
            <a:ext cx="237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MainPanel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19A807-A79E-47B8-99D1-C0371E201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64" y="1246680"/>
            <a:ext cx="6007713" cy="485775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24894A-EADF-4228-8C9F-A1C1869CFD0C}"/>
              </a:ext>
            </a:extLst>
          </p:cNvPr>
          <p:cNvCxnSpPr>
            <a:cxnSpLocks/>
          </p:cNvCxnSpPr>
          <p:nvPr/>
        </p:nvCxnSpPr>
        <p:spPr>
          <a:xfrm>
            <a:off x="4804422" y="3298936"/>
            <a:ext cx="752033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77965CD-F013-4CCC-8814-A4E3AD2AC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560" y="3885216"/>
            <a:ext cx="3225702" cy="2265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52D9CE-19CE-478F-82D7-4AA362D8B057}"/>
              </a:ext>
            </a:extLst>
          </p:cNvPr>
          <p:cNvSpPr txBox="1"/>
          <p:nvPr/>
        </p:nvSpPr>
        <p:spPr>
          <a:xfrm>
            <a:off x="1324395" y="3608571"/>
            <a:ext cx="239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RankPanelController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377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모서리가 둥근 직사각형 7">
            <a:extLst>
              <a:ext uri="{FF2B5EF4-FFF2-40B4-BE49-F238E27FC236}">
                <a16:creationId xmlns:a16="http://schemas.microsoft.com/office/drawing/2014/main" id="{9E0F45D8-DB5D-4314-B3DE-009ED986DB60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MainPanel.java 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A00CB936-4998-4C38-8CEB-C328F0E8D79D}"/>
              </a:ext>
            </a:extLst>
          </p:cNvPr>
          <p:cNvSpPr/>
          <p:nvPr/>
        </p:nvSpPr>
        <p:spPr>
          <a:xfrm>
            <a:off x="1828800" y="1161142"/>
            <a:ext cx="4017455" cy="4853427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6E693-D24E-4300-A0B5-03F2B6853744}"/>
              </a:ext>
            </a:extLst>
          </p:cNvPr>
          <p:cNvSpPr txBox="1"/>
          <p:nvPr/>
        </p:nvSpPr>
        <p:spPr>
          <a:xfrm>
            <a:off x="1977677" y="2150944"/>
            <a:ext cx="3164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RankPanelController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r_control</a:t>
            </a:r>
            <a:endParaRPr lang="en-US" altLang="ko-KR" sz="1400" dirty="0"/>
          </a:p>
          <a:p>
            <a:r>
              <a:rPr lang="en-US" altLang="ko-KR" sz="1400" dirty="0" err="1"/>
              <a:t>ExplainPanelController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e_control</a:t>
            </a:r>
            <a:endParaRPr lang="en-US" altLang="ko-KR" sz="1400" dirty="0"/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btnMouseEvent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btnlistener</a:t>
            </a:r>
            <a:endParaRPr lang="ko-KR" altLang="en-US" sz="14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D9AE079-A58D-45BC-9094-4DD979CF92AB}"/>
              </a:ext>
            </a:extLst>
          </p:cNvPr>
          <p:cNvCxnSpPr>
            <a:cxnSpLocks/>
          </p:cNvCxnSpPr>
          <p:nvPr/>
        </p:nvCxnSpPr>
        <p:spPr>
          <a:xfrm flipV="1">
            <a:off x="1848194" y="3002830"/>
            <a:ext cx="3977202" cy="28772"/>
          </a:xfrm>
          <a:prstGeom prst="line">
            <a:avLst/>
          </a:prstGeom>
          <a:ln w="63500" cap="rnd">
            <a:solidFill>
              <a:srgbClr val="EE9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498A82-3BE2-4E2B-82A4-9286505A8733}"/>
              </a:ext>
            </a:extLst>
          </p:cNvPr>
          <p:cNvSpPr txBox="1"/>
          <p:nvPr/>
        </p:nvSpPr>
        <p:spPr>
          <a:xfrm>
            <a:off x="1996239" y="3410981"/>
            <a:ext cx="3710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e_control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ExplainPanelController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err="1"/>
              <a:t>r_control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RankPanelController</a:t>
            </a:r>
            <a:r>
              <a:rPr lang="en-US" altLang="ko-KR" sz="1400" dirty="0"/>
              <a:t>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+ </a:t>
            </a:r>
            <a:r>
              <a:rPr lang="en-US" altLang="ko-KR" sz="1400" dirty="0" err="1"/>
              <a:t>MouseListener</a:t>
            </a:r>
            <a:r>
              <a:rPr lang="en-US" altLang="ko-KR" sz="1400" dirty="0"/>
              <a:t>, ActionListener </a:t>
            </a:r>
            <a:r>
              <a:rPr lang="ko-KR" altLang="en-US" sz="1400" dirty="0"/>
              <a:t>추가 코드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211D28-1A95-4869-85B5-E9D350D8A396}"/>
              </a:ext>
            </a:extLst>
          </p:cNvPr>
          <p:cNvSpPr txBox="1"/>
          <p:nvPr/>
        </p:nvSpPr>
        <p:spPr>
          <a:xfrm>
            <a:off x="7789079" y="1458080"/>
            <a:ext cx="2899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삭제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8A7AE7-A885-4954-8847-F01192D9F387}"/>
              </a:ext>
            </a:extLst>
          </p:cNvPr>
          <p:cNvSpPr txBox="1"/>
          <p:nvPr/>
        </p:nvSpPr>
        <p:spPr>
          <a:xfrm>
            <a:off x="7764042" y="2647960"/>
            <a:ext cx="3150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삭제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46C0A9-BC84-4CB3-B254-38B046BD964A}"/>
              </a:ext>
            </a:extLst>
          </p:cNvPr>
          <p:cNvSpPr txBox="1"/>
          <p:nvPr/>
        </p:nvSpPr>
        <p:spPr>
          <a:xfrm>
            <a:off x="1980000" y="1182775"/>
            <a:ext cx="128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A97C36-B0E2-48F9-9623-281448B2C4AB}"/>
              </a:ext>
            </a:extLst>
          </p:cNvPr>
          <p:cNvSpPr txBox="1"/>
          <p:nvPr/>
        </p:nvSpPr>
        <p:spPr>
          <a:xfrm>
            <a:off x="1980000" y="3082576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생성자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CEB39E-69EF-4390-86D2-4351B5B178EA}"/>
              </a:ext>
            </a:extLst>
          </p:cNvPr>
          <p:cNvSpPr txBox="1"/>
          <p:nvPr/>
        </p:nvSpPr>
        <p:spPr>
          <a:xfrm>
            <a:off x="7119961" y="761126"/>
            <a:ext cx="103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95A5FB-AB4E-4EF7-BBEC-D90204BAB8B2}"/>
              </a:ext>
            </a:extLst>
          </p:cNvPr>
          <p:cNvSpPr txBox="1"/>
          <p:nvPr/>
        </p:nvSpPr>
        <p:spPr>
          <a:xfrm>
            <a:off x="7119961" y="2076748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생성자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32B74E3-CCEF-4271-9144-3A5D0E5F5F8A}"/>
              </a:ext>
            </a:extLst>
          </p:cNvPr>
          <p:cNvCxnSpPr>
            <a:cxnSpLocks/>
            <a:stCxn id="46" idx="1"/>
          </p:cNvCxnSpPr>
          <p:nvPr/>
        </p:nvCxnSpPr>
        <p:spPr>
          <a:xfrm flipV="1">
            <a:off x="5056973" y="1618086"/>
            <a:ext cx="2677099" cy="876538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57">
            <a:extLst>
              <a:ext uri="{FF2B5EF4-FFF2-40B4-BE49-F238E27FC236}">
                <a16:creationId xmlns:a16="http://schemas.microsoft.com/office/drawing/2014/main" id="{F5EFBC73-ADE9-4068-A709-E6E55DB8F3BD}"/>
              </a:ext>
            </a:extLst>
          </p:cNvPr>
          <p:cNvSpPr/>
          <p:nvPr/>
        </p:nvSpPr>
        <p:spPr>
          <a:xfrm>
            <a:off x="7007417" y="746779"/>
            <a:ext cx="3024000" cy="2594064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DDBB68-BE0A-41C8-A111-6145CAEAEB67}"/>
              </a:ext>
            </a:extLst>
          </p:cNvPr>
          <p:cNvCxnSpPr>
            <a:cxnSpLocks/>
          </p:cNvCxnSpPr>
          <p:nvPr/>
        </p:nvCxnSpPr>
        <p:spPr>
          <a:xfrm flipV="1">
            <a:off x="7026604" y="1952790"/>
            <a:ext cx="2990597" cy="0"/>
          </a:xfrm>
          <a:prstGeom prst="line">
            <a:avLst/>
          </a:prstGeom>
          <a:ln w="635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B781F88-03A4-4980-BCC6-46E0B50E98BA}"/>
              </a:ext>
            </a:extLst>
          </p:cNvPr>
          <p:cNvSpPr txBox="1"/>
          <p:nvPr/>
        </p:nvSpPr>
        <p:spPr>
          <a:xfrm>
            <a:off x="1980000" y="4918995"/>
            <a:ext cx="1820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 err="1"/>
              <a:t>이벤트핸들러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61A1C99-8BE0-4AF4-9456-40CE1AFBE6C1}"/>
              </a:ext>
            </a:extLst>
          </p:cNvPr>
          <p:cNvCxnSpPr>
            <a:cxnSpLocks/>
          </p:cNvCxnSpPr>
          <p:nvPr/>
        </p:nvCxnSpPr>
        <p:spPr>
          <a:xfrm>
            <a:off x="1843114" y="4867301"/>
            <a:ext cx="3986524" cy="0"/>
          </a:xfrm>
          <a:prstGeom prst="line">
            <a:avLst/>
          </a:prstGeom>
          <a:ln w="63500" cap="sq">
            <a:solidFill>
              <a:srgbClr val="EE9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3BEA2F-C5E2-4BC7-83A0-000E7A1B7095}"/>
              </a:ext>
            </a:extLst>
          </p:cNvPr>
          <p:cNvSpPr txBox="1"/>
          <p:nvPr/>
        </p:nvSpPr>
        <p:spPr>
          <a:xfrm>
            <a:off x="2184534" y="5354630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MenuSelect</a:t>
            </a:r>
            <a:endParaRPr lang="ko-KR" altLang="en-US" sz="1400" dirty="0"/>
          </a:p>
        </p:txBody>
      </p:sp>
      <p:sp>
        <p:nvSpPr>
          <p:cNvPr id="46" name="왼쪽 대괄호 45">
            <a:extLst>
              <a:ext uri="{FF2B5EF4-FFF2-40B4-BE49-F238E27FC236}">
                <a16:creationId xmlns:a16="http://schemas.microsoft.com/office/drawing/2014/main" id="{12F3DB1F-DB2A-4E7F-85E8-F8561998276C}"/>
              </a:ext>
            </a:extLst>
          </p:cNvPr>
          <p:cNvSpPr/>
          <p:nvPr/>
        </p:nvSpPr>
        <p:spPr>
          <a:xfrm rot="10800000">
            <a:off x="4942253" y="2254324"/>
            <a:ext cx="114720" cy="480601"/>
          </a:xfrm>
          <a:prstGeom prst="leftBracket">
            <a:avLst/>
          </a:prstGeom>
          <a:ln w="3175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C1708A6-C0D0-4BA2-9A32-84D2094519A5}"/>
              </a:ext>
            </a:extLst>
          </p:cNvPr>
          <p:cNvCxnSpPr>
            <a:cxnSpLocks/>
            <a:stCxn id="48" idx="1"/>
          </p:cNvCxnSpPr>
          <p:nvPr/>
        </p:nvCxnSpPr>
        <p:spPr>
          <a:xfrm flipV="1">
            <a:off x="5746976" y="2790935"/>
            <a:ext cx="2004241" cy="1071882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BAC1663A-6AE5-464B-A33A-1581D31A13B7}"/>
              </a:ext>
            </a:extLst>
          </p:cNvPr>
          <p:cNvSpPr/>
          <p:nvPr/>
        </p:nvSpPr>
        <p:spPr>
          <a:xfrm rot="10800000">
            <a:off x="5624528" y="3534221"/>
            <a:ext cx="122448" cy="657193"/>
          </a:xfrm>
          <a:prstGeom prst="leftBracket">
            <a:avLst/>
          </a:prstGeom>
          <a:ln w="3175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57">
            <a:extLst>
              <a:ext uri="{FF2B5EF4-FFF2-40B4-BE49-F238E27FC236}">
                <a16:creationId xmlns:a16="http://schemas.microsoft.com/office/drawing/2014/main" id="{97C0CF46-89AD-40A8-9682-9585D6F8105B}"/>
              </a:ext>
            </a:extLst>
          </p:cNvPr>
          <p:cNvSpPr/>
          <p:nvPr/>
        </p:nvSpPr>
        <p:spPr>
          <a:xfrm>
            <a:off x="7006086" y="4346740"/>
            <a:ext cx="3022197" cy="2001893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8C1F161-6733-4C67-A9DF-BAB9E3E25C9F}"/>
              </a:ext>
            </a:extLst>
          </p:cNvPr>
          <p:cNvSpPr txBox="1"/>
          <p:nvPr/>
        </p:nvSpPr>
        <p:spPr>
          <a:xfrm>
            <a:off x="7705560" y="5378789"/>
            <a:ext cx="2032811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MenuSelect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DD033C0-9BE8-4167-8A12-04E052B17039}"/>
              </a:ext>
            </a:extLst>
          </p:cNvPr>
          <p:cNvSpPr txBox="1"/>
          <p:nvPr/>
        </p:nvSpPr>
        <p:spPr>
          <a:xfrm>
            <a:off x="4514350" y="4985578"/>
            <a:ext cx="1727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메서드 이동</a:t>
            </a:r>
            <a:endParaRPr lang="en-US" altLang="ko-KR" sz="1400" dirty="0"/>
          </a:p>
          <a:p>
            <a:r>
              <a:rPr lang="ko-KR" altLang="en-US" sz="1400" dirty="0" err="1"/>
              <a:t>메서드명</a:t>
            </a:r>
            <a:r>
              <a:rPr lang="ko-KR" altLang="en-US" sz="1400" dirty="0"/>
              <a:t> 변경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F1C8C95-D62D-4349-9575-5231854191E0}"/>
              </a:ext>
            </a:extLst>
          </p:cNvPr>
          <p:cNvCxnSpPr>
            <a:cxnSpLocks/>
          </p:cNvCxnSpPr>
          <p:nvPr/>
        </p:nvCxnSpPr>
        <p:spPr>
          <a:xfrm>
            <a:off x="3989846" y="5508518"/>
            <a:ext cx="364846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A23F22F-C3A6-481E-96A6-98025830CB55}"/>
              </a:ext>
            </a:extLst>
          </p:cNvPr>
          <p:cNvSpPr txBox="1"/>
          <p:nvPr/>
        </p:nvSpPr>
        <p:spPr>
          <a:xfrm>
            <a:off x="7101197" y="4016071"/>
            <a:ext cx="211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MainPanelController</a:t>
            </a:r>
            <a:endParaRPr lang="ko-KR" altLang="en-US" sz="1600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EAFD938-D29D-433A-8888-C8796A6627B6}"/>
              </a:ext>
            </a:extLst>
          </p:cNvPr>
          <p:cNvCxnSpPr>
            <a:cxnSpLocks/>
          </p:cNvCxnSpPr>
          <p:nvPr/>
        </p:nvCxnSpPr>
        <p:spPr>
          <a:xfrm>
            <a:off x="7015615" y="4925617"/>
            <a:ext cx="2988000" cy="0"/>
          </a:xfrm>
          <a:prstGeom prst="line">
            <a:avLst/>
          </a:prstGeom>
          <a:ln w="63500" cap="sq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ACFEC76-A49B-46AA-B65E-14147C783970}"/>
              </a:ext>
            </a:extLst>
          </p:cNvPr>
          <p:cNvSpPr txBox="1"/>
          <p:nvPr/>
        </p:nvSpPr>
        <p:spPr>
          <a:xfrm>
            <a:off x="7119961" y="5004182"/>
            <a:ext cx="1820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 err="1"/>
              <a:t>이벤트핸들러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71679D-D8A9-40AD-81E8-86F2C5929F0D}"/>
              </a:ext>
            </a:extLst>
          </p:cNvPr>
          <p:cNvSpPr txBox="1"/>
          <p:nvPr/>
        </p:nvSpPr>
        <p:spPr>
          <a:xfrm>
            <a:off x="1996239" y="1657694"/>
            <a:ext cx="267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InGameController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g_control</a:t>
            </a:r>
            <a:r>
              <a:rPr lang="en-US" altLang="ko-KR" sz="1400" dirty="0"/>
              <a:t> </a:t>
            </a:r>
          </a:p>
          <a:p>
            <a:endParaRPr lang="ko-KR" altLang="en-US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01746BE-1718-4EFC-86FB-B853F57A85A7}"/>
              </a:ext>
            </a:extLst>
          </p:cNvPr>
          <p:cNvCxnSpPr>
            <a:cxnSpLocks/>
          </p:cNvCxnSpPr>
          <p:nvPr/>
        </p:nvCxnSpPr>
        <p:spPr>
          <a:xfrm flipV="1">
            <a:off x="4524277" y="1352052"/>
            <a:ext cx="3209795" cy="442902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5F9D22-FA86-4A1D-9882-7EC4B2DD6A61}"/>
              </a:ext>
            </a:extLst>
          </p:cNvPr>
          <p:cNvSpPr txBox="1"/>
          <p:nvPr/>
        </p:nvSpPr>
        <p:spPr>
          <a:xfrm>
            <a:off x="7789079" y="1192313"/>
            <a:ext cx="2899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삭제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YutGame</a:t>
            </a:r>
            <a:r>
              <a:rPr lang="ko-KR" altLang="en-US" sz="1400" dirty="0"/>
              <a:t>에서 생성</a:t>
            </a:r>
          </a:p>
        </p:txBody>
      </p:sp>
    </p:spTree>
    <p:extLst>
      <p:ext uri="{BB962C8B-B14F-4D97-AF65-F5344CB8AC3E}">
        <p14:creationId xmlns:p14="http://schemas.microsoft.com/office/powerpoint/2010/main" val="173413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74F60A-13B2-4A4F-B515-613CB2BBD8A1}"/>
              </a:ext>
            </a:extLst>
          </p:cNvPr>
          <p:cNvSpPr/>
          <p:nvPr/>
        </p:nvSpPr>
        <p:spPr>
          <a:xfrm>
            <a:off x="1283808" y="483336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MainPanel.java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E39B5D-B205-4719-AC8D-1A32154D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71" y="1215410"/>
            <a:ext cx="3891876" cy="48805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4B9CF0-AD89-4289-8F6A-BB9A65CD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826" y="1215410"/>
            <a:ext cx="4357025" cy="505526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7D4A68B-F2F2-439E-8E32-285EF3FBF749}"/>
              </a:ext>
            </a:extLst>
          </p:cNvPr>
          <p:cNvCxnSpPr>
            <a:cxnSpLocks/>
          </p:cNvCxnSpPr>
          <p:nvPr/>
        </p:nvCxnSpPr>
        <p:spPr>
          <a:xfrm>
            <a:off x="5548493" y="3182395"/>
            <a:ext cx="752033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E10C75A-1FF9-4144-B697-119EB5C9C666}"/>
              </a:ext>
            </a:extLst>
          </p:cNvPr>
          <p:cNvSpPr txBox="1"/>
          <p:nvPr/>
        </p:nvSpPr>
        <p:spPr>
          <a:xfrm>
            <a:off x="1882887" y="6058452"/>
            <a:ext cx="231154" cy="343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600"/>
              </a:lnSpc>
            </a:pPr>
            <a:r>
              <a:rPr lang="en-US" altLang="ko-KR" sz="1400" b="1" dirty="0"/>
              <a:t>.</a:t>
            </a:r>
          </a:p>
          <a:p>
            <a:pPr>
              <a:lnSpc>
                <a:spcPts val="600"/>
              </a:lnSpc>
            </a:pPr>
            <a:r>
              <a:rPr lang="en-US" altLang="ko-KR" sz="1400" b="1" dirty="0"/>
              <a:t>.</a:t>
            </a:r>
          </a:p>
          <a:p>
            <a:pPr>
              <a:lnSpc>
                <a:spcPts val="600"/>
              </a:lnSpc>
            </a:pP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73771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RankPanel.java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427DB373-E53C-489F-8E2E-03F3541E59E4}"/>
              </a:ext>
            </a:extLst>
          </p:cNvPr>
          <p:cNvSpPr/>
          <p:nvPr/>
        </p:nvSpPr>
        <p:spPr>
          <a:xfrm>
            <a:off x="1371416" y="1246681"/>
            <a:ext cx="4294800" cy="4691132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35D69-FA81-4476-99FD-64EA98F68927}"/>
              </a:ext>
            </a:extLst>
          </p:cNvPr>
          <p:cNvSpPr txBox="1"/>
          <p:nvPr/>
        </p:nvSpPr>
        <p:spPr>
          <a:xfrm>
            <a:off x="7046328" y="2757780"/>
            <a:ext cx="1755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RankPanel</a:t>
            </a:r>
            <a:r>
              <a:rPr lang="en-US" altLang="ko-KR" sz="1400" dirty="0"/>
              <a:t>( 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56B9D0-AABF-42D5-8558-FAABC16C14F9}"/>
              </a:ext>
            </a:extLst>
          </p:cNvPr>
          <p:cNvSpPr txBox="1"/>
          <p:nvPr/>
        </p:nvSpPr>
        <p:spPr>
          <a:xfrm>
            <a:off x="1602029" y="1722355"/>
            <a:ext cx="3816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en-US" altLang="ko-KR" sz="1400" dirty="0" err="1"/>
              <a:t>btnMouseEvent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btnlistener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F29D35-1AA2-445D-9F52-849B6CC77395}"/>
              </a:ext>
            </a:extLst>
          </p:cNvPr>
          <p:cNvSpPr txBox="1"/>
          <p:nvPr/>
        </p:nvSpPr>
        <p:spPr>
          <a:xfrm>
            <a:off x="7076240" y="5424590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makeLblCntWin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618706-37BB-4FFC-86D2-1C6F3802801D}"/>
              </a:ext>
            </a:extLst>
          </p:cNvPr>
          <p:cNvSpPr txBox="1"/>
          <p:nvPr/>
        </p:nvSpPr>
        <p:spPr>
          <a:xfrm>
            <a:off x="7076240" y="5029659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makeLblTitle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CE3450-C219-4CF4-9915-E0E8B1E1BB41}"/>
              </a:ext>
            </a:extLst>
          </p:cNvPr>
          <p:cNvSpPr txBox="1"/>
          <p:nvPr/>
        </p:nvSpPr>
        <p:spPr>
          <a:xfrm>
            <a:off x="7076240" y="4642429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makeLabel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77CE89-4BFC-47AE-BA2A-FDF2F1CF9816}"/>
              </a:ext>
            </a:extLst>
          </p:cNvPr>
          <p:cNvSpPr txBox="1"/>
          <p:nvPr/>
        </p:nvSpPr>
        <p:spPr>
          <a:xfrm>
            <a:off x="7410830" y="1739731"/>
            <a:ext cx="3078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삭제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A9D3134-BA15-4C68-9981-A15E600C085E}"/>
              </a:ext>
            </a:extLst>
          </p:cNvPr>
          <p:cNvCxnSpPr>
            <a:cxnSpLocks/>
          </p:cNvCxnSpPr>
          <p:nvPr/>
        </p:nvCxnSpPr>
        <p:spPr>
          <a:xfrm>
            <a:off x="1398731" y="2377035"/>
            <a:ext cx="4248000" cy="0"/>
          </a:xfrm>
          <a:prstGeom prst="line">
            <a:avLst/>
          </a:prstGeom>
          <a:ln w="63500" cap="sq">
            <a:solidFill>
              <a:srgbClr val="EE9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DAFC24-26FF-4DEF-9FDA-E5CF7168C43F}"/>
              </a:ext>
            </a:extLst>
          </p:cNvPr>
          <p:cNvSpPr txBox="1"/>
          <p:nvPr/>
        </p:nvSpPr>
        <p:spPr>
          <a:xfrm>
            <a:off x="1435836" y="1305574"/>
            <a:ext cx="128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CD2288-134C-4892-A01A-5256D0266385}"/>
              </a:ext>
            </a:extLst>
          </p:cNvPr>
          <p:cNvSpPr txBox="1"/>
          <p:nvPr/>
        </p:nvSpPr>
        <p:spPr>
          <a:xfrm>
            <a:off x="1371416" y="2470529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생성자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24DB220-3BA3-43A3-8C03-E7CA855FDD5E}"/>
              </a:ext>
            </a:extLst>
          </p:cNvPr>
          <p:cNvSpPr txBox="1"/>
          <p:nvPr/>
        </p:nvSpPr>
        <p:spPr>
          <a:xfrm>
            <a:off x="1356927" y="3236830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6AF9D6B-B7CA-41DF-B544-F20836F8A07E}"/>
              </a:ext>
            </a:extLst>
          </p:cNvPr>
          <p:cNvCxnSpPr>
            <a:cxnSpLocks/>
          </p:cNvCxnSpPr>
          <p:nvPr/>
        </p:nvCxnSpPr>
        <p:spPr>
          <a:xfrm>
            <a:off x="1389536" y="3183797"/>
            <a:ext cx="4248000" cy="0"/>
          </a:xfrm>
          <a:prstGeom prst="line">
            <a:avLst/>
          </a:prstGeom>
          <a:ln w="63500" cap="sq">
            <a:solidFill>
              <a:srgbClr val="EE9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D4B110E-4490-47FD-AEE5-1B542D6BB4E2}"/>
              </a:ext>
            </a:extLst>
          </p:cNvPr>
          <p:cNvCxnSpPr>
            <a:cxnSpLocks/>
          </p:cNvCxnSpPr>
          <p:nvPr/>
        </p:nvCxnSpPr>
        <p:spPr>
          <a:xfrm>
            <a:off x="6055360" y="2893644"/>
            <a:ext cx="0" cy="2232000"/>
          </a:xfrm>
          <a:prstGeom prst="line">
            <a:avLst/>
          </a:prstGeom>
          <a:ln w="381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AE9C978-6C40-4E7C-A244-6AAC06C2E57D}"/>
              </a:ext>
            </a:extLst>
          </p:cNvPr>
          <p:cNvSpPr txBox="1"/>
          <p:nvPr/>
        </p:nvSpPr>
        <p:spPr>
          <a:xfrm>
            <a:off x="4364202" y="3286383"/>
            <a:ext cx="1727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알고리즘 변경</a:t>
            </a:r>
            <a:endParaRPr lang="en-US" altLang="ko-KR" sz="1400" dirty="0"/>
          </a:p>
          <a:p>
            <a:r>
              <a:rPr lang="ko-KR" altLang="en-US" sz="1400" dirty="0" err="1"/>
              <a:t>메서드명</a:t>
            </a:r>
            <a:r>
              <a:rPr lang="ko-KR" altLang="en-US" sz="1400" dirty="0"/>
              <a:t> 변경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AFE58E-B3EE-4A1C-BDD0-EE891BDC1C20}"/>
              </a:ext>
            </a:extLst>
          </p:cNvPr>
          <p:cNvSpPr txBox="1"/>
          <p:nvPr/>
        </p:nvSpPr>
        <p:spPr>
          <a:xfrm>
            <a:off x="1654640" y="3635937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ShowRank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23314A-F4F9-41FD-9231-C97B2B64E6B5}"/>
              </a:ext>
            </a:extLst>
          </p:cNvPr>
          <p:cNvSpPr txBox="1"/>
          <p:nvPr/>
        </p:nvSpPr>
        <p:spPr>
          <a:xfrm>
            <a:off x="1654118" y="4107798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getRankList</a:t>
            </a:r>
            <a:endParaRPr lang="ko-KR" altLang="en-US" sz="1400" dirty="0"/>
          </a:p>
        </p:txBody>
      </p:sp>
      <p:sp>
        <p:nvSpPr>
          <p:cNvPr id="44" name="모서리가 둥근 직사각형 57">
            <a:extLst>
              <a:ext uri="{FF2B5EF4-FFF2-40B4-BE49-F238E27FC236}">
                <a16:creationId xmlns:a16="http://schemas.microsoft.com/office/drawing/2014/main" id="{8E808B1B-285C-497D-A863-19FA9DB55BE9}"/>
              </a:ext>
            </a:extLst>
          </p:cNvPr>
          <p:cNvSpPr/>
          <p:nvPr/>
        </p:nvSpPr>
        <p:spPr>
          <a:xfrm>
            <a:off x="6468084" y="1246681"/>
            <a:ext cx="4292885" cy="4691132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5B3AF3B-6832-4921-BA6D-322CCE9D91D1}"/>
              </a:ext>
            </a:extLst>
          </p:cNvPr>
          <p:cNvCxnSpPr>
            <a:cxnSpLocks/>
          </p:cNvCxnSpPr>
          <p:nvPr/>
        </p:nvCxnSpPr>
        <p:spPr>
          <a:xfrm>
            <a:off x="6495400" y="2377035"/>
            <a:ext cx="4248000" cy="0"/>
          </a:xfrm>
          <a:prstGeom prst="line">
            <a:avLst/>
          </a:prstGeom>
          <a:ln w="63500" cap="sq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AA65BA9-5465-4A72-B9D6-A4311FA9384A}"/>
              </a:ext>
            </a:extLst>
          </p:cNvPr>
          <p:cNvSpPr txBox="1"/>
          <p:nvPr/>
        </p:nvSpPr>
        <p:spPr>
          <a:xfrm>
            <a:off x="6532505" y="1305574"/>
            <a:ext cx="103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C84275-B645-42E9-9475-22A4B7E16B8C}"/>
              </a:ext>
            </a:extLst>
          </p:cNvPr>
          <p:cNvSpPr txBox="1"/>
          <p:nvPr/>
        </p:nvSpPr>
        <p:spPr>
          <a:xfrm>
            <a:off x="6468085" y="2470529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생성자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891FE2-E7D1-4799-81C7-B8E0B24F55A6}"/>
              </a:ext>
            </a:extLst>
          </p:cNvPr>
          <p:cNvSpPr txBox="1"/>
          <p:nvPr/>
        </p:nvSpPr>
        <p:spPr>
          <a:xfrm>
            <a:off x="6453596" y="3236830"/>
            <a:ext cx="1429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4B60ACD2-475E-4E56-8432-00532D7D97B0}"/>
              </a:ext>
            </a:extLst>
          </p:cNvPr>
          <p:cNvCxnSpPr>
            <a:cxnSpLocks/>
          </p:cNvCxnSpPr>
          <p:nvPr/>
        </p:nvCxnSpPr>
        <p:spPr>
          <a:xfrm>
            <a:off x="6497780" y="3183797"/>
            <a:ext cx="4248000" cy="0"/>
          </a:xfrm>
          <a:prstGeom prst="line">
            <a:avLst/>
          </a:prstGeom>
          <a:ln w="63500" cap="sq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480A0EA-C7DD-4ED7-8D44-1480F8F7584D}"/>
              </a:ext>
            </a:extLst>
          </p:cNvPr>
          <p:cNvSpPr txBox="1"/>
          <p:nvPr/>
        </p:nvSpPr>
        <p:spPr>
          <a:xfrm>
            <a:off x="1599182" y="2766854"/>
            <a:ext cx="1755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RankPanel</a:t>
            </a:r>
            <a:r>
              <a:rPr lang="en-US" altLang="ko-KR" sz="1400" dirty="0"/>
              <a:t>( )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4636CA-55D4-4C22-842B-70B82C9FBD7F}"/>
              </a:ext>
            </a:extLst>
          </p:cNvPr>
          <p:cNvSpPr txBox="1"/>
          <p:nvPr/>
        </p:nvSpPr>
        <p:spPr>
          <a:xfrm>
            <a:off x="7076462" y="3659991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showRank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DD32EF-0EF4-4FC0-B2AA-DBC44A77D4C8}"/>
              </a:ext>
            </a:extLst>
          </p:cNvPr>
          <p:cNvSpPr txBox="1"/>
          <p:nvPr/>
        </p:nvSpPr>
        <p:spPr>
          <a:xfrm>
            <a:off x="7076240" y="4128661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getRankList</a:t>
            </a:r>
            <a:endParaRPr lang="ko-KR" alt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2340441-DEE9-4205-B96B-23EC3B6E1586}"/>
              </a:ext>
            </a:extLst>
          </p:cNvPr>
          <p:cNvSpPr txBox="1"/>
          <p:nvPr/>
        </p:nvSpPr>
        <p:spPr>
          <a:xfrm>
            <a:off x="8825840" y="4641920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makeLblId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A54DF3-0B25-43EB-895C-768AC2B281E2}"/>
              </a:ext>
            </a:extLst>
          </p:cNvPr>
          <p:cNvSpPr txBox="1"/>
          <p:nvPr/>
        </p:nvSpPr>
        <p:spPr>
          <a:xfrm>
            <a:off x="8825840" y="5029658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makeTxtRank</a:t>
            </a:r>
            <a:endParaRPr lang="ko-KR" altLang="en-US" sz="14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5B740DE-C68E-413E-8464-18EAB3DF3BA8}"/>
              </a:ext>
            </a:extLst>
          </p:cNvPr>
          <p:cNvCxnSpPr>
            <a:cxnSpLocks/>
          </p:cNvCxnSpPr>
          <p:nvPr/>
        </p:nvCxnSpPr>
        <p:spPr>
          <a:xfrm flipV="1">
            <a:off x="3430406" y="3813879"/>
            <a:ext cx="352800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08861B4-5E9A-4BFA-959C-321C17C0EFED}"/>
              </a:ext>
            </a:extLst>
          </p:cNvPr>
          <p:cNvCxnSpPr>
            <a:cxnSpLocks/>
          </p:cNvCxnSpPr>
          <p:nvPr/>
        </p:nvCxnSpPr>
        <p:spPr>
          <a:xfrm>
            <a:off x="6055360" y="5107350"/>
            <a:ext cx="64800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726328F-9570-4C19-B014-266F63E1A668}"/>
              </a:ext>
            </a:extLst>
          </p:cNvPr>
          <p:cNvSpPr txBox="1"/>
          <p:nvPr/>
        </p:nvSpPr>
        <p:spPr>
          <a:xfrm>
            <a:off x="5022920" y="2586594"/>
            <a:ext cx="172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메서드 추출</a:t>
            </a:r>
          </a:p>
        </p:txBody>
      </p: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0A6A7C12-7A65-4449-A721-8226247416EF}"/>
              </a:ext>
            </a:extLst>
          </p:cNvPr>
          <p:cNvSpPr/>
          <p:nvPr/>
        </p:nvSpPr>
        <p:spPr>
          <a:xfrm>
            <a:off x="6712786" y="4702860"/>
            <a:ext cx="224902" cy="930706"/>
          </a:xfrm>
          <a:prstGeom prst="leftBracket">
            <a:avLst/>
          </a:prstGeom>
          <a:ln w="3175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CF30A8F-30E5-48C4-B14A-D6F963088247}"/>
              </a:ext>
            </a:extLst>
          </p:cNvPr>
          <p:cNvCxnSpPr>
            <a:cxnSpLocks/>
          </p:cNvCxnSpPr>
          <p:nvPr/>
        </p:nvCxnSpPr>
        <p:spPr>
          <a:xfrm flipV="1">
            <a:off x="3429440" y="2911668"/>
            <a:ext cx="352800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A0ED4-4B94-4311-836E-A5A23A44FF98}"/>
              </a:ext>
            </a:extLst>
          </p:cNvPr>
          <p:cNvCxnSpPr>
            <a:cxnSpLocks/>
          </p:cNvCxnSpPr>
          <p:nvPr/>
        </p:nvCxnSpPr>
        <p:spPr>
          <a:xfrm>
            <a:off x="5027791" y="1905425"/>
            <a:ext cx="2110917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9031E4-5D23-468E-8A1B-D90305E1C0C8}"/>
              </a:ext>
            </a:extLst>
          </p:cNvPr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RankPanel.java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F38178-1DB0-44DD-AC3A-40CB47134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76" y="1055922"/>
            <a:ext cx="4080038" cy="50679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C99597-E6AC-45B0-B65A-002E5BFD8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692" y="1055922"/>
            <a:ext cx="4898141" cy="47820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863CA0-8200-4401-80C4-D57F6CF39B43}"/>
              </a:ext>
            </a:extLst>
          </p:cNvPr>
          <p:cNvCxnSpPr>
            <a:cxnSpLocks/>
          </p:cNvCxnSpPr>
          <p:nvPr/>
        </p:nvCxnSpPr>
        <p:spPr>
          <a:xfrm>
            <a:off x="5548493" y="3182395"/>
            <a:ext cx="752033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A99628-5CCE-44D3-ADF6-39E4BFE887A2}"/>
              </a:ext>
            </a:extLst>
          </p:cNvPr>
          <p:cNvSpPr txBox="1"/>
          <p:nvPr/>
        </p:nvSpPr>
        <p:spPr>
          <a:xfrm>
            <a:off x="1882887" y="6067417"/>
            <a:ext cx="231154" cy="343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600"/>
              </a:lnSpc>
            </a:pPr>
            <a:r>
              <a:rPr lang="en-US" altLang="ko-KR" sz="1400" b="1" dirty="0"/>
              <a:t>.</a:t>
            </a:r>
          </a:p>
          <a:p>
            <a:pPr>
              <a:lnSpc>
                <a:spcPts val="600"/>
              </a:lnSpc>
            </a:pPr>
            <a:r>
              <a:rPr lang="en-US" altLang="ko-KR" sz="1400" b="1" dirty="0"/>
              <a:t>.</a:t>
            </a:r>
          </a:p>
          <a:p>
            <a:pPr>
              <a:lnSpc>
                <a:spcPts val="600"/>
              </a:lnSpc>
            </a:pP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5423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866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67" name="자유형 66"/>
          <p:cNvSpPr/>
          <p:nvPr/>
        </p:nvSpPr>
        <p:spPr>
          <a:xfrm rot="16200000">
            <a:off x="4574704" y="-1176811"/>
            <a:ext cx="768096" cy="5999029"/>
          </a:xfrm>
          <a:custGeom>
            <a:avLst/>
            <a:gdLst>
              <a:gd name="connsiteX0" fmla="*/ 269999 w 540000"/>
              <a:gd name="connsiteY0" fmla="*/ 4044615 h 4044615"/>
              <a:gd name="connsiteX1" fmla="*/ 119834 w 540000"/>
              <a:gd name="connsiteY1" fmla="*/ 3894450 h 4044615"/>
              <a:gd name="connsiteX2" fmla="*/ 119834 w 540000"/>
              <a:gd name="connsiteY2" fmla="*/ 488395 h 4044615"/>
              <a:gd name="connsiteX3" fmla="*/ 79081 w 540000"/>
              <a:gd name="connsiteY3" fmla="*/ 460919 h 4044615"/>
              <a:gd name="connsiteX4" fmla="*/ 0 w 540000"/>
              <a:gd name="connsiteY4" fmla="*/ 270000 h 4044615"/>
              <a:gd name="connsiteX5" fmla="*/ 270000 w 540000"/>
              <a:gd name="connsiteY5" fmla="*/ 0 h 4044615"/>
              <a:gd name="connsiteX6" fmla="*/ 540000 w 540000"/>
              <a:gd name="connsiteY6" fmla="*/ 270000 h 4044615"/>
              <a:gd name="connsiteX7" fmla="*/ 460919 w 540000"/>
              <a:gd name="connsiteY7" fmla="*/ 460919 h 4044615"/>
              <a:gd name="connsiteX8" fmla="*/ 420164 w 540000"/>
              <a:gd name="connsiteY8" fmla="*/ 488397 h 4044615"/>
              <a:gd name="connsiteX9" fmla="*/ 420164 w 540000"/>
              <a:gd name="connsiteY9" fmla="*/ 3894450 h 4044615"/>
              <a:gd name="connsiteX10" fmla="*/ 269999 w 540000"/>
              <a:gd name="connsiteY10" fmla="*/ 4044615 h 404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000" h="4044615">
                <a:moveTo>
                  <a:pt x="269999" y="4044615"/>
                </a:moveTo>
                <a:cubicBezTo>
                  <a:pt x="187065" y="4044615"/>
                  <a:pt x="119834" y="3977384"/>
                  <a:pt x="119834" y="3894450"/>
                </a:cubicBezTo>
                <a:lnTo>
                  <a:pt x="119834" y="488395"/>
                </a:lnTo>
                <a:lnTo>
                  <a:pt x="79081" y="460919"/>
                </a:lnTo>
                <a:cubicBezTo>
                  <a:pt x="30221" y="412059"/>
                  <a:pt x="0" y="344559"/>
                  <a:pt x="0" y="270000"/>
                </a:cubicBezTo>
                <a:cubicBezTo>
                  <a:pt x="0" y="120883"/>
                  <a:pt x="120883" y="0"/>
                  <a:pt x="270000" y="0"/>
                </a:cubicBezTo>
                <a:cubicBezTo>
                  <a:pt x="419117" y="0"/>
                  <a:pt x="540000" y="120883"/>
                  <a:pt x="540000" y="270000"/>
                </a:cubicBezTo>
                <a:cubicBezTo>
                  <a:pt x="540000" y="344559"/>
                  <a:pt x="509779" y="412059"/>
                  <a:pt x="460919" y="460919"/>
                </a:cubicBezTo>
                <a:lnTo>
                  <a:pt x="420164" y="488397"/>
                </a:lnTo>
                <a:lnTo>
                  <a:pt x="420164" y="3894450"/>
                </a:lnTo>
                <a:cubicBezTo>
                  <a:pt x="420164" y="3977384"/>
                  <a:pt x="352933" y="4044615"/>
                  <a:pt x="269999" y="404461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 rot="16200000">
            <a:off x="2073385" y="1555757"/>
            <a:ext cx="540000" cy="540000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Freeform 30"/>
          <p:cNvSpPr>
            <a:spLocks/>
          </p:cNvSpPr>
          <p:nvPr/>
        </p:nvSpPr>
        <p:spPr bwMode="auto">
          <a:xfrm>
            <a:off x="2073385" y="5652060"/>
            <a:ext cx="26977" cy="28203"/>
          </a:xfrm>
          <a:custGeom>
            <a:avLst/>
            <a:gdLst>
              <a:gd name="T0" fmla="*/ 0 w 526"/>
              <a:gd name="T1" fmla="*/ 0 h 553"/>
              <a:gd name="T2" fmla="*/ 526 w 526"/>
              <a:gd name="T3" fmla="*/ 250 h 553"/>
              <a:gd name="T4" fmla="*/ 97 w 526"/>
              <a:gd name="T5" fmla="*/ 542 h 553"/>
              <a:gd name="T6" fmla="*/ 81 w 526"/>
              <a:gd name="T7" fmla="*/ 549 h 553"/>
              <a:gd name="T8" fmla="*/ 65 w 526"/>
              <a:gd name="T9" fmla="*/ 553 h 553"/>
              <a:gd name="T10" fmla="*/ 49 w 526"/>
              <a:gd name="T11" fmla="*/ 552 h 553"/>
              <a:gd name="T12" fmla="*/ 34 w 526"/>
              <a:gd name="T13" fmla="*/ 546 h 553"/>
              <a:gd name="T14" fmla="*/ 20 w 526"/>
              <a:gd name="T15" fmla="*/ 535 h 553"/>
              <a:gd name="T16" fmla="*/ 9 w 526"/>
              <a:gd name="T17" fmla="*/ 522 h 553"/>
              <a:gd name="T18" fmla="*/ 2 w 526"/>
              <a:gd name="T19" fmla="*/ 507 h 553"/>
              <a:gd name="T20" fmla="*/ 0 w 526"/>
              <a:gd name="T21" fmla="*/ 490 h 553"/>
              <a:gd name="T22" fmla="*/ 0 w 526"/>
              <a:gd name="T23" fmla="*/ 0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26" h="553">
                <a:moveTo>
                  <a:pt x="0" y="0"/>
                </a:moveTo>
                <a:lnTo>
                  <a:pt x="526" y="250"/>
                </a:lnTo>
                <a:lnTo>
                  <a:pt x="97" y="542"/>
                </a:lnTo>
                <a:lnTo>
                  <a:pt x="81" y="549"/>
                </a:lnTo>
                <a:lnTo>
                  <a:pt x="65" y="553"/>
                </a:lnTo>
                <a:lnTo>
                  <a:pt x="49" y="552"/>
                </a:lnTo>
                <a:lnTo>
                  <a:pt x="34" y="546"/>
                </a:lnTo>
                <a:lnTo>
                  <a:pt x="20" y="535"/>
                </a:lnTo>
                <a:lnTo>
                  <a:pt x="9" y="522"/>
                </a:lnTo>
                <a:lnTo>
                  <a:pt x="2" y="507"/>
                </a:lnTo>
                <a:lnTo>
                  <a:pt x="0" y="4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1" name="Group 14"/>
          <p:cNvGrpSpPr>
            <a:grpSpLocks noChangeAspect="1"/>
          </p:cNvGrpSpPr>
          <p:nvPr/>
        </p:nvGrpSpPr>
        <p:grpSpPr bwMode="auto">
          <a:xfrm>
            <a:off x="8761957" y="5524322"/>
            <a:ext cx="181587" cy="154030"/>
            <a:chOff x="3669" y="3943"/>
            <a:chExt cx="626" cy="531"/>
          </a:xfrm>
          <a:solidFill>
            <a:schemeClr val="bg1"/>
          </a:solidFill>
        </p:grpSpPr>
        <p:sp>
          <p:nvSpPr>
            <p:cNvPr id="92" name="Freeform 16"/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17"/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6B67F44-F01D-42A4-9209-89BF20C9A14B}"/>
              </a:ext>
            </a:extLst>
          </p:cNvPr>
          <p:cNvSpPr txBox="1"/>
          <p:nvPr/>
        </p:nvSpPr>
        <p:spPr>
          <a:xfrm>
            <a:off x="2825597" y="1629902"/>
            <a:ext cx="450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역할분담 및 기존 코드 분석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AC6E0-5E13-4A37-BAC4-61231AFBA1C5}"/>
              </a:ext>
            </a:extLst>
          </p:cNvPr>
          <p:cNvSpPr txBox="1"/>
          <p:nvPr/>
        </p:nvSpPr>
        <p:spPr>
          <a:xfrm>
            <a:off x="2183619" y="1641091"/>
            <a:ext cx="61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자유형 66">
            <a:extLst>
              <a:ext uri="{FF2B5EF4-FFF2-40B4-BE49-F238E27FC236}">
                <a16:creationId xmlns:a16="http://schemas.microsoft.com/office/drawing/2014/main" id="{FBD045EE-358B-424A-985E-5965A4ED1217}"/>
              </a:ext>
            </a:extLst>
          </p:cNvPr>
          <p:cNvSpPr/>
          <p:nvPr/>
        </p:nvSpPr>
        <p:spPr>
          <a:xfrm rot="16200000">
            <a:off x="4574703" y="-173455"/>
            <a:ext cx="768096" cy="5999029"/>
          </a:xfrm>
          <a:custGeom>
            <a:avLst/>
            <a:gdLst>
              <a:gd name="connsiteX0" fmla="*/ 269999 w 540000"/>
              <a:gd name="connsiteY0" fmla="*/ 4044615 h 4044615"/>
              <a:gd name="connsiteX1" fmla="*/ 119834 w 540000"/>
              <a:gd name="connsiteY1" fmla="*/ 3894450 h 4044615"/>
              <a:gd name="connsiteX2" fmla="*/ 119834 w 540000"/>
              <a:gd name="connsiteY2" fmla="*/ 488395 h 4044615"/>
              <a:gd name="connsiteX3" fmla="*/ 79081 w 540000"/>
              <a:gd name="connsiteY3" fmla="*/ 460919 h 4044615"/>
              <a:gd name="connsiteX4" fmla="*/ 0 w 540000"/>
              <a:gd name="connsiteY4" fmla="*/ 270000 h 4044615"/>
              <a:gd name="connsiteX5" fmla="*/ 270000 w 540000"/>
              <a:gd name="connsiteY5" fmla="*/ 0 h 4044615"/>
              <a:gd name="connsiteX6" fmla="*/ 540000 w 540000"/>
              <a:gd name="connsiteY6" fmla="*/ 270000 h 4044615"/>
              <a:gd name="connsiteX7" fmla="*/ 460919 w 540000"/>
              <a:gd name="connsiteY7" fmla="*/ 460919 h 4044615"/>
              <a:gd name="connsiteX8" fmla="*/ 420164 w 540000"/>
              <a:gd name="connsiteY8" fmla="*/ 488397 h 4044615"/>
              <a:gd name="connsiteX9" fmla="*/ 420164 w 540000"/>
              <a:gd name="connsiteY9" fmla="*/ 3894450 h 4044615"/>
              <a:gd name="connsiteX10" fmla="*/ 269999 w 540000"/>
              <a:gd name="connsiteY10" fmla="*/ 4044615 h 404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000" h="4044615">
                <a:moveTo>
                  <a:pt x="269999" y="4044615"/>
                </a:moveTo>
                <a:cubicBezTo>
                  <a:pt x="187065" y="4044615"/>
                  <a:pt x="119834" y="3977384"/>
                  <a:pt x="119834" y="3894450"/>
                </a:cubicBezTo>
                <a:lnTo>
                  <a:pt x="119834" y="488395"/>
                </a:lnTo>
                <a:lnTo>
                  <a:pt x="79081" y="460919"/>
                </a:lnTo>
                <a:cubicBezTo>
                  <a:pt x="30221" y="412059"/>
                  <a:pt x="0" y="344559"/>
                  <a:pt x="0" y="270000"/>
                </a:cubicBezTo>
                <a:cubicBezTo>
                  <a:pt x="0" y="120883"/>
                  <a:pt x="120883" y="0"/>
                  <a:pt x="270000" y="0"/>
                </a:cubicBezTo>
                <a:cubicBezTo>
                  <a:pt x="419117" y="0"/>
                  <a:pt x="540000" y="120883"/>
                  <a:pt x="540000" y="270000"/>
                </a:cubicBezTo>
                <a:cubicBezTo>
                  <a:pt x="540000" y="344559"/>
                  <a:pt x="509779" y="412059"/>
                  <a:pt x="460919" y="460919"/>
                </a:cubicBezTo>
                <a:lnTo>
                  <a:pt x="420164" y="488397"/>
                </a:lnTo>
                <a:lnTo>
                  <a:pt x="420164" y="3894450"/>
                </a:lnTo>
                <a:cubicBezTo>
                  <a:pt x="420164" y="3977384"/>
                  <a:pt x="352933" y="4044615"/>
                  <a:pt x="269999" y="404461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E8637E2-1C9F-4512-BF9E-B88C99E40254}"/>
              </a:ext>
            </a:extLst>
          </p:cNvPr>
          <p:cNvSpPr/>
          <p:nvPr/>
        </p:nvSpPr>
        <p:spPr>
          <a:xfrm rot="16200000">
            <a:off x="2073384" y="2559113"/>
            <a:ext cx="540000" cy="540000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D5F75F-1C93-4494-BC3B-D4FC8A42811F}"/>
              </a:ext>
            </a:extLst>
          </p:cNvPr>
          <p:cNvSpPr txBox="1"/>
          <p:nvPr/>
        </p:nvSpPr>
        <p:spPr>
          <a:xfrm>
            <a:off x="2825596" y="2633258"/>
            <a:ext cx="316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구조도</a:t>
            </a:r>
            <a:endParaRPr lang="en-US" altLang="ko-KR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0B3F68-5206-4143-AD60-AC945FCCA605}"/>
              </a:ext>
            </a:extLst>
          </p:cNvPr>
          <p:cNvSpPr txBox="1"/>
          <p:nvPr/>
        </p:nvSpPr>
        <p:spPr>
          <a:xfrm>
            <a:off x="2183618" y="2644447"/>
            <a:ext cx="61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1" name="자유형 66">
            <a:extLst>
              <a:ext uri="{FF2B5EF4-FFF2-40B4-BE49-F238E27FC236}">
                <a16:creationId xmlns:a16="http://schemas.microsoft.com/office/drawing/2014/main" id="{B876B32F-C632-407A-AFE3-762796B98C51}"/>
              </a:ext>
            </a:extLst>
          </p:cNvPr>
          <p:cNvSpPr/>
          <p:nvPr/>
        </p:nvSpPr>
        <p:spPr>
          <a:xfrm rot="16200000">
            <a:off x="4574704" y="835161"/>
            <a:ext cx="768096" cy="5999029"/>
          </a:xfrm>
          <a:custGeom>
            <a:avLst/>
            <a:gdLst>
              <a:gd name="connsiteX0" fmla="*/ 269999 w 540000"/>
              <a:gd name="connsiteY0" fmla="*/ 4044615 h 4044615"/>
              <a:gd name="connsiteX1" fmla="*/ 119834 w 540000"/>
              <a:gd name="connsiteY1" fmla="*/ 3894450 h 4044615"/>
              <a:gd name="connsiteX2" fmla="*/ 119834 w 540000"/>
              <a:gd name="connsiteY2" fmla="*/ 488395 h 4044615"/>
              <a:gd name="connsiteX3" fmla="*/ 79081 w 540000"/>
              <a:gd name="connsiteY3" fmla="*/ 460919 h 4044615"/>
              <a:gd name="connsiteX4" fmla="*/ 0 w 540000"/>
              <a:gd name="connsiteY4" fmla="*/ 270000 h 4044615"/>
              <a:gd name="connsiteX5" fmla="*/ 270000 w 540000"/>
              <a:gd name="connsiteY5" fmla="*/ 0 h 4044615"/>
              <a:gd name="connsiteX6" fmla="*/ 540000 w 540000"/>
              <a:gd name="connsiteY6" fmla="*/ 270000 h 4044615"/>
              <a:gd name="connsiteX7" fmla="*/ 460919 w 540000"/>
              <a:gd name="connsiteY7" fmla="*/ 460919 h 4044615"/>
              <a:gd name="connsiteX8" fmla="*/ 420164 w 540000"/>
              <a:gd name="connsiteY8" fmla="*/ 488397 h 4044615"/>
              <a:gd name="connsiteX9" fmla="*/ 420164 w 540000"/>
              <a:gd name="connsiteY9" fmla="*/ 3894450 h 4044615"/>
              <a:gd name="connsiteX10" fmla="*/ 269999 w 540000"/>
              <a:gd name="connsiteY10" fmla="*/ 4044615 h 404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000" h="4044615">
                <a:moveTo>
                  <a:pt x="269999" y="4044615"/>
                </a:moveTo>
                <a:cubicBezTo>
                  <a:pt x="187065" y="4044615"/>
                  <a:pt x="119834" y="3977384"/>
                  <a:pt x="119834" y="3894450"/>
                </a:cubicBezTo>
                <a:lnTo>
                  <a:pt x="119834" y="488395"/>
                </a:lnTo>
                <a:lnTo>
                  <a:pt x="79081" y="460919"/>
                </a:lnTo>
                <a:cubicBezTo>
                  <a:pt x="30221" y="412059"/>
                  <a:pt x="0" y="344559"/>
                  <a:pt x="0" y="270000"/>
                </a:cubicBezTo>
                <a:cubicBezTo>
                  <a:pt x="0" y="120883"/>
                  <a:pt x="120883" y="0"/>
                  <a:pt x="270000" y="0"/>
                </a:cubicBezTo>
                <a:cubicBezTo>
                  <a:pt x="419117" y="0"/>
                  <a:pt x="540000" y="120883"/>
                  <a:pt x="540000" y="270000"/>
                </a:cubicBezTo>
                <a:cubicBezTo>
                  <a:pt x="540000" y="344559"/>
                  <a:pt x="509779" y="412059"/>
                  <a:pt x="460919" y="460919"/>
                </a:cubicBezTo>
                <a:lnTo>
                  <a:pt x="420164" y="488397"/>
                </a:lnTo>
                <a:lnTo>
                  <a:pt x="420164" y="3894450"/>
                </a:lnTo>
                <a:cubicBezTo>
                  <a:pt x="420164" y="3977384"/>
                  <a:pt x="352933" y="4044615"/>
                  <a:pt x="269999" y="404461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3BD4C29-087E-447C-97D6-A44331D24E5E}"/>
              </a:ext>
            </a:extLst>
          </p:cNvPr>
          <p:cNvSpPr/>
          <p:nvPr/>
        </p:nvSpPr>
        <p:spPr>
          <a:xfrm rot="16200000">
            <a:off x="2073385" y="3567729"/>
            <a:ext cx="540000" cy="540000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7D693A-62DE-406A-B01E-DB11FC6B214F}"/>
              </a:ext>
            </a:extLst>
          </p:cNvPr>
          <p:cNvSpPr txBox="1"/>
          <p:nvPr/>
        </p:nvSpPr>
        <p:spPr>
          <a:xfrm>
            <a:off x="2825597" y="3641874"/>
            <a:ext cx="247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리팩토링</a:t>
            </a:r>
            <a:r>
              <a:rPr lang="ko-KR" altLang="en-US" dirty="0"/>
              <a:t> 진행상황</a:t>
            </a:r>
            <a:endParaRPr lang="en-US" altLang="ko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127DAE-F376-46D2-BD09-7818A7155136}"/>
              </a:ext>
            </a:extLst>
          </p:cNvPr>
          <p:cNvSpPr txBox="1"/>
          <p:nvPr/>
        </p:nvSpPr>
        <p:spPr>
          <a:xfrm>
            <a:off x="2183619" y="3653063"/>
            <a:ext cx="61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5" name="자유형 66">
            <a:extLst>
              <a:ext uri="{FF2B5EF4-FFF2-40B4-BE49-F238E27FC236}">
                <a16:creationId xmlns:a16="http://schemas.microsoft.com/office/drawing/2014/main" id="{775A9648-4AC3-473C-8D62-794163A0CB76}"/>
              </a:ext>
            </a:extLst>
          </p:cNvPr>
          <p:cNvSpPr/>
          <p:nvPr/>
        </p:nvSpPr>
        <p:spPr>
          <a:xfrm rot="16200000">
            <a:off x="4574704" y="1834268"/>
            <a:ext cx="768096" cy="5999029"/>
          </a:xfrm>
          <a:custGeom>
            <a:avLst/>
            <a:gdLst>
              <a:gd name="connsiteX0" fmla="*/ 269999 w 540000"/>
              <a:gd name="connsiteY0" fmla="*/ 4044615 h 4044615"/>
              <a:gd name="connsiteX1" fmla="*/ 119834 w 540000"/>
              <a:gd name="connsiteY1" fmla="*/ 3894450 h 4044615"/>
              <a:gd name="connsiteX2" fmla="*/ 119834 w 540000"/>
              <a:gd name="connsiteY2" fmla="*/ 488395 h 4044615"/>
              <a:gd name="connsiteX3" fmla="*/ 79081 w 540000"/>
              <a:gd name="connsiteY3" fmla="*/ 460919 h 4044615"/>
              <a:gd name="connsiteX4" fmla="*/ 0 w 540000"/>
              <a:gd name="connsiteY4" fmla="*/ 270000 h 4044615"/>
              <a:gd name="connsiteX5" fmla="*/ 270000 w 540000"/>
              <a:gd name="connsiteY5" fmla="*/ 0 h 4044615"/>
              <a:gd name="connsiteX6" fmla="*/ 540000 w 540000"/>
              <a:gd name="connsiteY6" fmla="*/ 270000 h 4044615"/>
              <a:gd name="connsiteX7" fmla="*/ 460919 w 540000"/>
              <a:gd name="connsiteY7" fmla="*/ 460919 h 4044615"/>
              <a:gd name="connsiteX8" fmla="*/ 420164 w 540000"/>
              <a:gd name="connsiteY8" fmla="*/ 488397 h 4044615"/>
              <a:gd name="connsiteX9" fmla="*/ 420164 w 540000"/>
              <a:gd name="connsiteY9" fmla="*/ 3894450 h 4044615"/>
              <a:gd name="connsiteX10" fmla="*/ 269999 w 540000"/>
              <a:gd name="connsiteY10" fmla="*/ 4044615 h 404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000" h="4044615">
                <a:moveTo>
                  <a:pt x="269999" y="4044615"/>
                </a:moveTo>
                <a:cubicBezTo>
                  <a:pt x="187065" y="4044615"/>
                  <a:pt x="119834" y="3977384"/>
                  <a:pt x="119834" y="3894450"/>
                </a:cubicBezTo>
                <a:lnTo>
                  <a:pt x="119834" y="488395"/>
                </a:lnTo>
                <a:lnTo>
                  <a:pt x="79081" y="460919"/>
                </a:lnTo>
                <a:cubicBezTo>
                  <a:pt x="30221" y="412059"/>
                  <a:pt x="0" y="344559"/>
                  <a:pt x="0" y="270000"/>
                </a:cubicBezTo>
                <a:cubicBezTo>
                  <a:pt x="0" y="120883"/>
                  <a:pt x="120883" y="0"/>
                  <a:pt x="270000" y="0"/>
                </a:cubicBezTo>
                <a:cubicBezTo>
                  <a:pt x="419117" y="0"/>
                  <a:pt x="540000" y="120883"/>
                  <a:pt x="540000" y="270000"/>
                </a:cubicBezTo>
                <a:cubicBezTo>
                  <a:pt x="540000" y="344559"/>
                  <a:pt x="509779" y="412059"/>
                  <a:pt x="460919" y="460919"/>
                </a:cubicBezTo>
                <a:lnTo>
                  <a:pt x="420164" y="488397"/>
                </a:lnTo>
                <a:lnTo>
                  <a:pt x="420164" y="3894450"/>
                </a:lnTo>
                <a:cubicBezTo>
                  <a:pt x="420164" y="3977384"/>
                  <a:pt x="352933" y="4044615"/>
                  <a:pt x="269999" y="404461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F5224E8-9C6A-4857-9BAE-CE4FE13152D9}"/>
              </a:ext>
            </a:extLst>
          </p:cNvPr>
          <p:cNvSpPr/>
          <p:nvPr/>
        </p:nvSpPr>
        <p:spPr>
          <a:xfrm rot="16200000">
            <a:off x="2073385" y="4566836"/>
            <a:ext cx="540000" cy="540000"/>
          </a:xfrm>
          <a:prstGeom prst="ellipse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CB08C5-88B9-46DD-A04C-113FBD7A0F99}"/>
              </a:ext>
            </a:extLst>
          </p:cNvPr>
          <p:cNvSpPr txBox="1"/>
          <p:nvPr/>
        </p:nvSpPr>
        <p:spPr>
          <a:xfrm>
            <a:off x="2825597" y="4640981"/>
            <a:ext cx="247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리팩토링</a:t>
            </a:r>
            <a:r>
              <a:rPr lang="ko-KR" altLang="en-US" dirty="0"/>
              <a:t> 진행계획</a:t>
            </a:r>
            <a:endParaRPr lang="en-US" altLang="ko-K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964E7F-BF3F-4286-AB30-4BF38332D8BC}"/>
              </a:ext>
            </a:extLst>
          </p:cNvPr>
          <p:cNvSpPr txBox="1"/>
          <p:nvPr/>
        </p:nvSpPr>
        <p:spPr>
          <a:xfrm>
            <a:off x="2183619" y="4652170"/>
            <a:ext cx="61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92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MovementAbility.java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427DB373-E53C-489F-8E2E-03F3541E59E4}"/>
              </a:ext>
            </a:extLst>
          </p:cNvPr>
          <p:cNvSpPr/>
          <p:nvPr/>
        </p:nvSpPr>
        <p:spPr>
          <a:xfrm>
            <a:off x="1336691" y="1246681"/>
            <a:ext cx="3839826" cy="4691132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DAFC24-26FF-4DEF-9FDA-E5CF7168C43F}"/>
              </a:ext>
            </a:extLst>
          </p:cNvPr>
          <p:cNvSpPr txBox="1"/>
          <p:nvPr/>
        </p:nvSpPr>
        <p:spPr>
          <a:xfrm>
            <a:off x="1435835" y="1351874"/>
            <a:ext cx="1840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내부 클래스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AFE58E-B3EE-4A1C-BDD0-EE891BDC1C20}"/>
              </a:ext>
            </a:extLst>
          </p:cNvPr>
          <p:cNvSpPr txBox="1"/>
          <p:nvPr/>
        </p:nvSpPr>
        <p:spPr>
          <a:xfrm>
            <a:off x="2808407" y="2607448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use</a:t>
            </a:r>
            <a:endParaRPr lang="ko-KR" altLang="en-US" sz="1400" dirty="0"/>
          </a:p>
        </p:txBody>
      </p:sp>
      <p:sp>
        <p:nvSpPr>
          <p:cNvPr id="44" name="모서리가 둥근 직사각형 57">
            <a:extLst>
              <a:ext uri="{FF2B5EF4-FFF2-40B4-BE49-F238E27FC236}">
                <a16:creationId xmlns:a16="http://schemas.microsoft.com/office/drawing/2014/main" id="{8E808B1B-285C-497D-A863-19FA9DB55BE9}"/>
              </a:ext>
            </a:extLst>
          </p:cNvPr>
          <p:cNvSpPr/>
          <p:nvPr/>
        </p:nvSpPr>
        <p:spPr>
          <a:xfrm>
            <a:off x="7015485" y="1284378"/>
            <a:ext cx="3757267" cy="2182319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A65BA9-5465-4A72-B9D6-A4311FA9384A}"/>
              </a:ext>
            </a:extLst>
          </p:cNvPr>
          <p:cNvSpPr txBox="1"/>
          <p:nvPr/>
        </p:nvSpPr>
        <p:spPr>
          <a:xfrm>
            <a:off x="7104537" y="1446546"/>
            <a:ext cx="1592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4636CA-55D4-4C22-842B-70B82C9FBD7F}"/>
              </a:ext>
            </a:extLst>
          </p:cNvPr>
          <p:cNvSpPr txBox="1"/>
          <p:nvPr/>
        </p:nvSpPr>
        <p:spPr>
          <a:xfrm>
            <a:off x="7900862" y="2418316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use</a:t>
            </a:r>
            <a:endParaRPr lang="ko-KR" altLang="en-US" sz="14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5B740DE-C68E-413E-8464-18EAB3DF3BA8}"/>
              </a:ext>
            </a:extLst>
          </p:cNvPr>
          <p:cNvCxnSpPr>
            <a:cxnSpLocks/>
          </p:cNvCxnSpPr>
          <p:nvPr/>
        </p:nvCxnSpPr>
        <p:spPr>
          <a:xfrm>
            <a:off x="7216463" y="2068956"/>
            <a:ext cx="555937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726328F-9570-4C19-B014-266F63E1A668}"/>
              </a:ext>
            </a:extLst>
          </p:cNvPr>
          <p:cNvSpPr txBox="1"/>
          <p:nvPr/>
        </p:nvSpPr>
        <p:spPr>
          <a:xfrm>
            <a:off x="5329037" y="1908077"/>
            <a:ext cx="172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상위클래스 추출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FBA0ED4-4B94-4311-836E-A5A23A44FF98}"/>
              </a:ext>
            </a:extLst>
          </p:cNvPr>
          <p:cNvCxnSpPr>
            <a:cxnSpLocks/>
          </p:cNvCxnSpPr>
          <p:nvPr/>
        </p:nvCxnSpPr>
        <p:spPr>
          <a:xfrm>
            <a:off x="5394781" y="2277068"/>
            <a:ext cx="148304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7">
            <a:extLst>
              <a:ext uri="{FF2B5EF4-FFF2-40B4-BE49-F238E27FC236}">
                <a16:creationId xmlns:a16="http://schemas.microsoft.com/office/drawing/2014/main" id="{183D9E24-5D91-448D-8E33-6011BC381CAC}"/>
              </a:ext>
            </a:extLst>
          </p:cNvPr>
          <p:cNvSpPr/>
          <p:nvPr/>
        </p:nvSpPr>
        <p:spPr>
          <a:xfrm>
            <a:off x="1573106" y="2085681"/>
            <a:ext cx="3141904" cy="964569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419994-E998-49B6-A91D-705931DAF255}"/>
              </a:ext>
            </a:extLst>
          </p:cNvPr>
          <p:cNvSpPr txBox="1"/>
          <p:nvPr/>
        </p:nvSpPr>
        <p:spPr>
          <a:xfrm>
            <a:off x="1569890" y="1760722"/>
            <a:ext cx="2710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MoOrDo</a:t>
            </a:r>
            <a:r>
              <a:rPr lang="en-US" altLang="ko-KR" sz="1600" dirty="0"/>
              <a:t> extends Ability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4F3077-C3BC-46B1-B2F7-5D1CB693C140}"/>
              </a:ext>
            </a:extLst>
          </p:cNvPr>
          <p:cNvSpPr txBox="1"/>
          <p:nvPr/>
        </p:nvSpPr>
        <p:spPr>
          <a:xfrm>
            <a:off x="1569890" y="2153839"/>
            <a:ext cx="103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DBA2B0-13A5-4BED-B90A-C078FDD9E503}"/>
              </a:ext>
            </a:extLst>
          </p:cNvPr>
          <p:cNvSpPr txBox="1"/>
          <p:nvPr/>
        </p:nvSpPr>
        <p:spPr>
          <a:xfrm>
            <a:off x="2808407" y="2162587"/>
            <a:ext cx="1755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int </a:t>
            </a:r>
            <a:r>
              <a:rPr lang="en-US" altLang="ko-KR" sz="1400" dirty="0" err="1"/>
              <a:t>randomNum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0EE235-0BB9-45E6-A945-621E72BC60D0}"/>
              </a:ext>
            </a:extLst>
          </p:cNvPr>
          <p:cNvSpPr txBox="1"/>
          <p:nvPr/>
        </p:nvSpPr>
        <p:spPr>
          <a:xfrm>
            <a:off x="1562148" y="2570580"/>
            <a:ext cx="1429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858D63-BD2A-4A11-BB2D-D861EDFC4D9B}"/>
              </a:ext>
            </a:extLst>
          </p:cNvPr>
          <p:cNvSpPr txBox="1"/>
          <p:nvPr/>
        </p:nvSpPr>
        <p:spPr>
          <a:xfrm>
            <a:off x="2797450" y="4112139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use</a:t>
            </a:r>
            <a:endParaRPr lang="ko-KR" altLang="en-US" sz="1400" dirty="0"/>
          </a:p>
        </p:txBody>
      </p:sp>
      <p:sp>
        <p:nvSpPr>
          <p:cNvPr id="59" name="모서리가 둥근 직사각형 57">
            <a:extLst>
              <a:ext uri="{FF2B5EF4-FFF2-40B4-BE49-F238E27FC236}">
                <a16:creationId xmlns:a16="http://schemas.microsoft.com/office/drawing/2014/main" id="{A61D0DF0-3DDD-4E6D-986F-882057F54CB4}"/>
              </a:ext>
            </a:extLst>
          </p:cNvPr>
          <p:cNvSpPr/>
          <p:nvPr/>
        </p:nvSpPr>
        <p:spPr>
          <a:xfrm>
            <a:off x="1562149" y="3590372"/>
            <a:ext cx="3141904" cy="964569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138D0C-C423-410B-B277-4A9BB488498F}"/>
              </a:ext>
            </a:extLst>
          </p:cNvPr>
          <p:cNvSpPr txBox="1"/>
          <p:nvPr/>
        </p:nvSpPr>
        <p:spPr>
          <a:xfrm>
            <a:off x="1558933" y="3265413"/>
            <a:ext cx="2710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GaeOrGirl</a:t>
            </a:r>
            <a:r>
              <a:rPr lang="en-US" altLang="ko-KR" sz="1600" dirty="0"/>
              <a:t> extends Ability</a:t>
            </a:r>
            <a:endParaRPr lang="ko-KR" alt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94784A-789D-4C8B-B166-BDC646FAFF8B}"/>
              </a:ext>
            </a:extLst>
          </p:cNvPr>
          <p:cNvSpPr txBox="1"/>
          <p:nvPr/>
        </p:nvSpPr>
        <p:spPr>
          <a:xfrm>
            <a:off x="1558933" y="3658530"/>
            <a:ext cx="103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1A19B0-4DF4-4BEE-B231-BDE7C14C32F2}"/>
              </a:ext>
            </a:extLst>
          </p:cNvPr>
          <p:cNvSpPr txBox="1"/>
          <p:nvPr/>
        </p:nvSpPr>
        <p:spPr>
          <a:xfrm>
            <a:off x="2797450" y="3667278"/>
            <a:ext cx="1755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int </a:t>
            </a:r>
            <a:r>
              <a:rPr lang="en-US" altLang="ko-KR" sz="1400" dirty="0" err="1"/>
              <a:t>randomNum</a:t>
            </a:r>
            <a:endParaRPr lang="ko-KR" alt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0977E3-F82D-4503-9EF7-AF9D7DAC974D}"/>
              </a:ext>
            </a:extLst>
          </p:cNvPr>
          <p:cNvSpPr txBox="1"/>
          <p:nvPr/>
        </p:nvSpPr>
        <p:spPr>
          <a:xfrm>
            <a:off x="1551191" y="4075271"/>
            <a:ext cx="1429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D83976-921F-4C58-8AD2-BFDAE1B7F721}"/>
              </a:ext>
            </a:extLst>
          </p:cNvPr>
          <p:cNvSpPr txBox="1"/>
          <p:nvPr/>
        </p:nvSpPr>
        <p:spPr>
          <a:xfrm>
            <a:off x="2797450" y="5190478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use</a:t>
            </a:r>
            <a:endParaRPr lang="ko-KR" altLang="en-US" sz="1400" dirty="0"/>
          </a:p>
        </p:txBody>
      </p:sp>
      <p:sp>
        <p:nvSpPr>
          <p:cNvPr id="71" name="모서리가 둥근 직사각형 57">
            <a:extLst>
              <a:ext uri="{FF2B5EF4-FFF2-40B4-BE49-F238E27FC236}">
                <a16:creationId xmlns:a16="http://schemas.microsoft.com/office/drawing/2014/main" id="{F491B3A4-4A69-439A-BF1A-CAB7B020A226}"/>
              </a:ext>
            </a:extLst>
          </p:cNvPr>
          <p:cNvSpPr/>
          <p:nvPr/>
        </p:nvSpPr>
        <p:spPr>
          <a:xfrm>
            <a:off x="1562149" y="5073827"/>
            <a:ext cx="3141904" cy="567612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E9572C-C7E2-4F0B-82A5-7FD48F44F44B}"/>
              </a:ext>
            </a:extLst>
          </p:cNvPr>
          <p:cNvSpPr txBox="1"/>
          <p:nvPr/>
        </p:nvSpPr>
        <p:spPr>
          <a:xfrm>
            <a:off x="1558933" y="4737292"/>
            <a:ext cx="2710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OnlyYut</a:t>
            </a:r>
            <a:r>
              <a:rPr lang="en-US" altLang="ko-KR" sz="1600" dirty="0"/>
              <a:t> extends Ability</a:t>
            </a:r>
            <a:endParaRPr lang="ko-KR" altLang="en-US" sz="16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4F7582-4559-4517-865B-61F609CE81A6}"/>
              </a:ext>
            </a:extLst>
          </p:cNvPr>
          <p:cNvSpPr txBox="1"/>
          <p:nvPr/>
        </p:nvSpPr>
        <p:spPr>
          <a:xfrm>
            <a:off x="1551191" y="5153610"/>
            <a:ext cx="1429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6EB22-1791-42D3-8307-9259BC829AD9}"/>
              </a:ext>
            </a:extLst>
          </p:cNvPr>
          <p:cNvSpPr txBox="1"/>
          <p:nvPr/>
        </p:nvSpPr>
        <p:spPr>
          <a:xfrm>
            <a:off x="7216463" y="970802"/>
            <a:ext cx="365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MovementAbility</a:t>
            </a:r>
            <a:r>
              <a:rPr lang="en-US" altLang="ko-KR" sz="1600" dirty="0"/>
              <a:t> extends Ability</a:t>
            </a:r>
            <a:endParaRPr lang="ko-KR" altLang="en-US" sz="16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E0F1E5-936B-4397-B1E0-93036CEB385C}"/>
              </a:ext>
            </a:extLst>
          </p:cNvPr>
          <p:cNvSpPr txBox="1"/>
          <p:nvPr/>
        </p:nvSpPr>
        <p:spPr>
          <a:xfrm>
            <a:off x="7891232" y="1923600"/>
            <a:ext cx="1596262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randomResult</a:t>
            </a:r>
            <a:endParaRPr lang="ko-KR" altLang="en-US" sz="1400" dirty="0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CD629E1C-CC18-4CAF-B044-95CFD795A03E}"/>
              </a:ext>
            </a:extLst>
          </p:cNvPr>
          <p:cNvCxnSpPr>
            <a:cxnSpLocks/>
          </p:cNvCxnSpPr>
          <p:nvPr/>
        </p:nvCxnSpPr>
        <p:spPr>
          <a:xfrm>
            <a:off x="4909466" y="2736926"/>
            <a:ext cx="0" cy="2633727"/>
          </a:xfrm>
          <a:prstGeom prst="line">
            <a:avLst/>
          </a:prstGeom>
          <a:ln w="381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E35A89A-6125-41A6-BF89-812944D75E49}"/>
              </a:ext>
            </a:extLst>
          </p:cNvPr>
          <p:cNvCxnSpPr>
            <a:cxnSpLocks/>
          </p:cNvCxnSpPr>
          <p:nvPr/>
        </p:nvCxnSpPr>
        <p:spPr>
          <a:xfrm flipH="1">
            <a:off x="4462213" y="2755908"/>
            <a:ext cx="455836" cy="0"/>
          </a:xfrm>
          <a:prstGeom prst="line">
            <a:avLst/>
          </a:prstGeom>
          <a:ln w="381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AB245A0-A69C-4E45-91E0-6C609310B21B}"/>
              </a:ext>
            </a:extLst>
          </p:cNvPr>
          <p:cNvCxnSpPr>
            <a:cxnSpLocks/>
          </p:cNvCxnSpPr>
          <p:nvPr/>
        </p:nvCxnSpPr>
        <p:spPr>
          <a:xfrm flipH="1">
            <a:off x="4446224" y="4292226"/>
            <a:ext cx="455836" cy="0"/>
          </a:xfrm>
          <a:prstGeom prst="line">
            <a:avLst/>
          </a:prstGeom>
          <a:ln w="381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96AA1359-B7A1-4DBC-A006-D07CE808C327}"/>
              </a:ext>
            </a:extLst>
          </p:cNvPr>
          <p:cNvCxnSpPr>
            <a:cxnSpLocks/>
          </p:cNvCxnSpPr>
          <p:nvPr/>
        </p:nvCxnSpPr>
        <p:spPr>
          <a:xfrm flipH="1">
            <a:off x="4446224" y="5355125"/>
            <a:ext cx="455836" cy="0"/>
          </a:xfrm>
          <a:prstGeom prst="line">
            <a:avLst/>
          </a:prstGeom>
          <a:ln w="381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C690A80-C891-409B-939F-403B68262CD8}"/>
              </a:ext>
            </a:extLst>
          </p:cNvPr>
          <p:cNvCxnSpPr>
            <a:cxnSpLocks/>
          </p:cNvCxnSpPr>
          <p:nvPr/>
        </p:nvCxnSpPr>
        <p:spPr>
          <a:xfrm flipH="1">
            <a:off x="4910429" y="3183906"/>
            <a:ext cx="2323895" cy="0"/>
          </a:xfrm>
          <a:prstGeom prst="line">
            <a:avLst/>
          </a:prstGeom>
          <a:ln w="381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FED6B51D-8325-43EB-929D-50A918D4C6CD}"/>
              </a:ext>
            </a:extLst>
          </p:cNvPr>
          <p:cNvCxnSpPr>
            <a:cxnSpLocks/>
          </p:cNvCxnSpPr>
          <p:nvPr/>
        </p:nvCxnSpPr>
        <p:spPr>
          <a:xfrm>
            <a:off x="7216463" y="2555182"/>
            <a:ext cx="555937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2CEAD4E-4102-4C1B-A4DE-7395FF27DEC3}"/>
              </a:ext>
            </a:extLst>
          </p:cNvPr>
          <p:cNvCxnSpPr>
            <a:cxnSpLocks/>
          </p:cNvCxnSpPr>
          <p:nvPr/>
        </p:nvCxnSpPr>
        <p:spPr>
          <a:xfrm>
            <a:off x="7216463" y="2049906"/>
            <a:ext cx="0" cy="1134000"/>
          </a:xfrm>
          <a:prstGeom prst="line">
            <a:avLst/>
          </a:prstGeom>
          <a:ln w="381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81AB5220-0362-4BE6-B3C6-750E00C24279}"/>
              </a:ext>
            </a:extLst>
          </p:cNvPr>
          <p:cNvSpPr txBox="1"/>
          <p:nvPr/>
        </p:nvSpPr>
        <p:spPr>
          <a:xfrm>
            <a:off x="5346383" y="2896361"/>
            <a:ext cx="172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메서드 추출</a:t>
            </a:r>
          </a:p>
        </p:txBody>
      </p:sp>
      <p:sp>
        <p:nvSpPr>
          <p:cNvPr id="100" name="모서리가 둥근 직사각형 57">
            <a:extLst>
              <a:ext uri="{FF2B5EF4-FFF2-40B4-BE49-F238E27FC236}">
                <a16:creationId xmlns:a16="http://schemas.microsoft.com/office/drawing/2014/main" id="{395A1600-0C0D-406E-82B0-49CA0570633A}"/>
              </a:ext>
            </a:extLst>
          </p:cNvPr>
          <p:cNvSpPr/>
          <p:nvPr/>
        </p:nvSpPr>
        <p:spPr>
          <a:xfrm>
            <a:off x="7015485" y="4395560"/>
            <a:ext cx="3757267" cy="975146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E2A4EC5-DAAB-4B71-9B14-F942AD51C29C}"/>
              </a:ext>
            </a:extLst>
          </p:cNvPr>
          <p:cNvSpPr txBox="1"/>
          <p:nvPr/>
        </p:nvSpPr>
        <p:spPr>
          <a:xfrm>
            <a:off x="7216463" y="4081983"/>
            <a:ext cx="365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Ability</a:t>
            </a:r>
            <a:endParaRPr lang="ko-KR" altLang="en-US" sz="16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035464E-316F-455E-8B27-209AE1FD8B90}"/>
              </a:ext>
            </a:extLst>
          </p:cNvPr>
          <p:cNvSpPr txBox="1"/>
          <p:nvPr/>
        </p:nvSpPr>
        <p:spPr>
          <a:xfrm>
            <a:off x="7104537" y="4471490"/>
            <a:ext cx="103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F2563-86B2-4F45-B6F6-AC6291C832F3}"/>
              </a:ext>
            </a:extLst>
          </p:cNvPr>
          <p:cNvSpPr txBox="1"/>
          <p:nvPr/>
        </p:nvSpPr>
        <p:spPr>
          <a:xfrm>
            <a:off x="7431404" y="4845195"/>
            <a:ext cx="2259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int yutResult1, yutResult2</a:t>
            </a:r>
            <a:endParaRPr lang="ko-KR" altLang="en-US" sz="1400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A8CE914-E0C8-44F0-A507-A9BB4F27B037}"/>
              </a:ext>
            </a:extLst>
          </p:cNvPr>
          <p:cNvCxnSpPr>
            <a:cxnSpLocks/>
          </p:cNvCxnSpPr>
          <p:nvPr/>
        </p:nvCxnSpPr>
        <p:spPr>
          <a:xfrm>
            <a:off x="6667823" y="3181277"/>
            <a:ext cx="0" cy="1836000"/>
          </a:xfrm>
          <a:prstGeom prst="line">
            <a:avLst/>
          </a:prstGeom>
          <a:ln w="381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BE11E58-4089-463A-A393-7EF5433D7A08}"/>
              </a:ext>
            </a:extLst>
          </p:cNvPr>
          <p:cNvCxnSpPr>
            <a:cxnSpLocks/>
          </p:cNvCxnSpPr>
          <p:nvPr/>
        </p:nvCxnSpPr>
        <p:spPr>
          <a:xfrm>
            <a:off x="6667823" y="4999083"/>
            <a:ext cx="62563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AD74DED-CD18-4474-B33D-7E860AAFFAD7}"/>
              </a:ext>
            </a:extLst>
          </p:cNvPr>
          <p:cNvSpPr txBox="1"/>
          <p:nvPr/>
        </p:nvSpPr>
        <p:spPr>
          <a:xfrm>
            <a:off x="5755746" y="4452459"/>
            <a:ext cx="172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필드 추가</a:t>
            </a:r>
          </a:p>
        </p:txBody>
      </p:sp>
    </p:spTree>
    <p:extLst>
      <p:ext uri="{BB962C8B-B14F-4D97-AF65-F5344CB8AC3E}">
        <p14:creationId xmlns:p14="http://schemas.microsoft.com/office/powerpoint/2010/main" val="342262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9031E4-5D23-468E-8A1B-D90305E1C0C8}"/>
              </a:ext>
            </a:extLst>
          </p:cNvPr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MovementAbility.java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3EA6CA-82A1-4B51-B9A0-7B32EDDC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16" y="1048468"/>
            <a:ext cx="3546280" cy="534734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C36197-349A-4CE5-9B3A-1A567305AD83}"/>
              </a:ext>
            </a:extLst>
          </p:cNvPr>
          <p:cNvCxnSpPr>
            <a:cxnSpLocks/>
          </p:cNvCxnSpPr>
          <p:nvPr/>
        </p:nvCxnSpPr>
        <p:spPr>
          <a:xfrm>
            <a:off x="5548493" y="3182395"/>
            <a:ext cx="752033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0C531F9-E681-401C-9421-CDA044ABF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29" y="1565116"/>
            <a:ext cx="4641070" cy="34676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B8C095-2619-4D55-8BA6-50966C6D0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101" y="5626389"/>
            <a:ext cx="3152775" cy="2381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8FC72E-1CFE-47A7-942C-05351B295AEF}"/>
              </a:ext>
            </a:extLst>
          </p:cNvPr>
          <p:cNvSpPr txBox="1"/>
          <p:nvPr/>
        </p:nvSpPr>
        <p:spPr>
          <a:xfrm>
            <a:off x="6577429" y="5318612"/>
            <a:ext cx="237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Ability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01794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>
            <a:extLst>
              <a:ext uri="{FF2B5EF4-FFF2-40B4-BE49-F238E27FC236}">
                <a16:creationId xmlns:a16="http://schemas.microsoft.com/office/drawing/2014/main" id="{A240076B-1E21-4437-9427-6B33A622C1A2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각 삼각형 6">
            <a:extLst>
              <a:ext uri="{FF2B5EF4-FFF2-40B4-BE49-F238E27FC236}">
                <a16:creationId xmlns:a16="http://schemas.microsoft.com/office/drawing/2014/main" id="{05EE7FEC-122E-4217-BA55-189D54231C5E}"/>
              </a:ext>
            </a:extLst>
          </p:cNvPr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99509" y="3088001"/>
            <a:ext cx="636727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김현영</a:t>
            </a:r>
            <a:r>
              <a:rPr lang="en-US" altLang="ko-KR" sz="28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8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전선영</a:t>
            </a:r>
            <a:endParaRPr lang="en-US" altLang="ko-KR" sz="2800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933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-22084" y="3304525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7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73528" y="300301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9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InGameController.java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7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4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427DB373-E53C-489F-8E2E-03F3541E59E4}"/>
              </a:ext>
            </a:extLst>
          </p:cNvPr>
          <p:cNvSpPr/>
          <p:nvPr/>
        </p:nvSpPr>
        <p:spPr>
          <a:xfrm>
            <a:off x="1371417" y="1092793"/>
            <a:ext cx="3445504" cy="4845020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DAFC24-26FF-4DEF-9FDA-E5CF7168C43F}"/>
              </a:ext>
            </a:extLst>
          </p:cNvPr>
          <p:cNvSpPr txBox="1"/>
          <p:nvPr/>
        </p:nvSpPr>
        <p:spPr>
          <a:xfrm>
            <a:off x="1435837" y="2210325"/>
            <a:ext cx="128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AE9C978-6C40-4E7C-A244-6AAC06C2E57D}"/>
              </a:ext>
            </a:extLst>
          </p:cNvPr>
          <p:cNvSpPr txBox="1"/>
          <p:nvPr/>
        </p:nvSpPr>
        <p:spPr>
          <a:xfrm>
            <a:off x="4391004" y="3288922"/>
            <a:ext cx="172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알고리즘 변경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AFE58E-B3EE-4A1C-BDD0-EE891BDC1C20}"/>
              </a:ext>
            </a:extLst>
          </p:cNvPr>
          <p:cNvSpPr txBox="1"/>
          <p:nvPr/>
        </p:nvSpPr>
        <p:spPr>
          <a:xfrm>
            <a:off x="1622708" y="3471300"/>
            <a:ext cx="1980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UseAbility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23314A-F4F9-41FD-9231-C97B2B64E6B5}"/>
              </a:ext>
            </a:extLst>
          </p:cNvPr>
          <p:cNvSpPr txBox="1"/>
          <p:nvPr/>
        </p:nvSpPr>
        <p:spPr>
          <a:xfrm>
            <a:off x="1621217" y="2928496"/>
            <a:ext cx="661985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ready</a:t>
            </a:r>
            <a:endParaRPr lang="ko-KR" altLang="en-US" sz="1400" dirty="0"/>
          </a:p>
        </p:txBody>
      </p:sp>
      <p:sp>
        <p:nvSpPr>
          <p:cNvPr id="44" name="모서리가 둥근 직사각형 57">
            <a:extLst>
              <a:ext uri="{FF2B5EF4-FFF2-40B4-BE49-F238E27FC236}">
                <a16:creationId xmlns:a16="http://schemas.microsoft.com/office/drawing/2014/main" id="{8E808B1B-285C-497D-A863-19FA9DB55BE9}"/>
              </a:ext>
            </a:extLst>
          </p:cNvPr>
          <p:cNvSpPr/>
          <p:nvPr/>
        </p:nvSpPr>
        <p:spPr>
          <a:xfrm>
            <a:off x="5991003" y="844380"/>
            <a:ext cx="5110904" cy="5430914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A65BA9-5465-4A72-B9D6-A4311FA9384A}"/>
              </a:ext>
            </a:extLst>
          </p:cNvPr>
          <p:cNvSpPr txBox="1"/>
          <p:nvPr/>
        </p:nvSpPr>
        <p:spPr>
          <a:xfrm>
            <a:off x="6055424" y="2274171"/>
            <a:ext cx="1206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4636CA-55D4-4C22-842B-70B82C9FBD7F}"/>
              </a:ext>
            </a:extLst>
          </p:cNvPr>
          <p:cNvSpPr txBox="1"/>
          <p:nvPr/>
        </p:nvSpPr>
        <p:spPr>
          <a:xfrm>
            <a:off x="6644156" y="3471764"/>
            <a:ext cx="1980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UseAbility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DD32EF-0EF4-4FC0-B2AA-DBC44A77D4C8}"/>
              </a:ext>
            </a:extLst>
          </p:cNvPr>
          <p:cNvSpPr txBox="1"/>
          <p:nvPr/>
        </p:nvSpPr>
        <p:spPr>
          <a:xfrm>
            <a:off x="6648684" y="2885304"/>
            <a:ext cx="1713045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activeThrowBtn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26328F-9570-4C19-B014-266F63E1A668}"/>
              </a:ext>
            </a:extLst>
          </p:cNvPr>
          <p:cNvSpPr txBox="1"/>
          <p:nvPr/>
        </p:nvSpPr>
        <p:spPr>
          <a:xfrm>
            <a:off x="4142625" y="4966420"/>
            <a:ext cx="1727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메서드 추출</a:t>
            </a:r>
            <a:endParaRPr lang="en-US" altLang="ko-KR" sz="1400" dirty="0"/>
          </a:p>
          <a:p>
            <a:r>
              <a:rPr lang="ko-KR" altLang="en-US" sz="1400" dirty="0"/>
              <a:t>중복코드 제거</a:t>
            </a:r>
          </a:p>
        </p:txBody>
      </p: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0A6A7C12-7A65-4449-A721-8226247416EF}"/>
              </a:ext>
            </a:extLst>
          </p:cNvPr>
          <p:cNvSpPr/>
          <p:nvPr/>
        </p:nvSpPr>
        <p:spPr>
          <a:xfrm>
            <a:off x="6365005" y="2622768"/>
            <a:ext cx="187260" cy="540958"/>
          </a:xfrm>
          <a:prstGeom prst="leftBracket">
            <a:avLst/>
          </a:prstGeom>
          <a:ln w="3175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CF30A8F-30E5-48C4-B14A-D6F963088247}"/>
              </a:ext>
            </a:extLst>
          </p:cNvPr>
          <p:cNvCxnSpPr>
            <a:cxnSpLocks/>
          </p:cNvCxnSpPr>
          <p:nvPr/>
        </p:nvCxnSpPr>
        <p:spPr>
          <a:xfrm>
            <a:off x="3193729" y="5467229"/>
            <a:ext cx="3112976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950FFBD-279F-46FE-975F-5A4BFA5EC352}"/>
              </a:ext>
            </a:extLst>
          </p:cNvPr>
          <p:cNvSpPr txBox="1"/>
          <p:nvPr/>
        </p:nvSpPr>
        <p:spPr>
          <a:xfrm>
            <a:off x="1622708" y="3872231"/>
            <a:ext cx="1980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ThrowingYut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D6D589-2450-4C40-8285-C25DBF6B329A}"/>
              </a:ext>
            </a:extLst>
          </p:cNvPr>
          <p:cNvSpPr txBox="1"/>
          <p:nvPr/>
        </p:nvSpPr>
        <p:spPr>
          <a:xfrm>
            <a:off x="2275582" y="2927371"/>
            <a:ext cx="2190484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change_playerImgnLabel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FDD1D9-B797-4402-83D9-264E182E0850}"/>
              </a:ext>
            </a:extLst>
          </p:cNvPr>
          <p:cNvSpPr txBox="1"/>
          <p:nvPr/>
        </p:nvSpPr>
        <p:spPr>
          <a:xfrm>
            <a:off x="8365285" y="2885712"/>
            <a:ext cx="2232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changePlayerImgnLabel</a:t>
            </a:r>
            <a:endParaRPr lang="en-US" altLang="ko-KR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B77069B-1B66-4F3D-8FB2-976C7DAC5EFA}"/>
              </a:ext>
            </a:extLst>
          </p:cNvPr>
          <p:cNvSpPr txBox="1"/>
          <p:nvPr/>
        </p:nvSpPr>
        <p:spPr>
          <a:xfrm>
            <a:off x="8625304" y="5191968"/>
            <a:ext cx="1980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removeClickedPreview</a:t>
            </a:r>
            <a:endParaRPr lang="ko-KR" alt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899A896-352B-4CEA-8E2D-E6B17CD4EA48}"/>
              </a:ext>
            </a:extLst>
          </p:cNvPr>
          <p:cNvSpPr txBox="1"/>
          <p:nvPr/>
        </p:nvSpPr>
        <p:spPr>
          <a:xfrm>
            <a:off x="8625304" y="4884906"/>
            <a:ext cx="1980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makeInputinfoFrame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54F85E7-4EA8-430F-BE08-A2EFB3AA7A18}"/>
              </a:ext>
            </a:extLst>
          </p:cNvPr>
          <p:cNvSpPr txBox="1"/>
          <p:nvPr/>
        </p:nvSpPr>
        <p:spPr>
          <a:xfrm>
            <a:off x="8625304" y="5500425"/>
            <a:ext cx="1980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randomYutResult</a:t>
            </a:r>
            <a:endParaRPr lang="ko-KR" alt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FA0F15-CFFA-4138-B93D-592A2C5A823A}"/>
              </a:ext>
            </a:extLst>
          </p:cNvPr>
          <p:cNvSpPr txBox="1"/>
          <p:nvPr/>
        </p:nvSpPr>
        <p:spPr>
          <a:xfrm>
            <a:off x="6644156" y="5187135"/>
            <a:ext cx="1980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saveThrowResult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42986B-736E-478A-A676-F28C1FC42751}"/>
              </a:ext>
            </a:extLst>
          </p:cNvPr>
          <p:cNvSpPr txBox="1"/>
          <p:nvPr/>
        </p:nvSpPr>
        <p:spPr>
          <a:xfrm>
            <a:off x="6640182" y="3872256"/>
            <a:ext cx="1980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ThrowingYut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14B9300-C38A-40B7-9186-1DD1838F1C34}"/>
              </a:ext>
            </a:extLst>
          </p:cNvPr>
          <p:cNvSpPr txBox="1"/>
          <p:nvPr/>
        </p:nvSpPr>
        <p:spPr>
          <a:xfrm>
            <a:off x="4382893" y="3719246"/>
            <a:ext cx="172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중복코드 제거</a:t>
            </a:r>
          </a:p>
        </p:txBody>
      </p:sp>
      <p:sp>
        <p:nvSpPr>
          <p:cNvPr id="77" name="왼쪽 대괄호 76">
            <a:extLst>
              <a:ext uri="{FF2B5EF4-FFF2-40B4-BE49-F238E27FC236}">
                <a16:creationId xmlns:a16="http://schemas.microsoft.com/office/drawing/2014/main" id="{AD191A9B-20CD-463E-AC8C-489E1C190A82}"/>
              </a:ext>
            </a:extLst>
          </p:cNvPr>
          <p:cNvSpPr/>
          <p:nvPr/>
        </p:nvSpPr>
        <p:spPr>
          <a:xfrm rot="10800000">
            <a:off x="4562151" y="2663032"/>
            <a:ext cx="207073" cy="540958"/>
          </a:xfrm>
          <a:prstGeom prst="leftBracket">
            <a:avLst/>
          </a:prstGeom>
          <a:ln w="3175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왼쪽 대괄호 79">
            <a:extLst>
              <a:ext uri="{FF2B5EF4-FFF2-40B4-BE49-F238E27FC236}">
                <a16:creationId xmlns:a16="http://schemas.microsoft.com/office/drawing/2014/main" id="{6E01D453-9F4E-46DF-8335-F6B91D758D36}"/>
              </a:ext>
            </a:extLst>
          </p:cNvPr>
          <p:cNvSpPr/>
          <p:nvPr/>
        </p:nvSpPr>
        <p:spPr>
          <a:xfrm>
            <a:off x="6368687" y="4980710"/>
            <a:ext cx="183578" cy="1040853"/>
          </a:xfrm>
          <a:prstGeom prst="leftBracket">
            <a:avLst/>
          </a:prstGeom>
          <a:ln w="3175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FC4042-9764-445E-AB58-F7ECEFB86815}"/>
              </a:ext>
            </a:extLst>
          </p:cNvPr>
          <p:cNvSpPr txBox="1"/>
          <p:nvPr/>
        </p:nvSpPr>
        <p:spPr>
          <a:xfrm>
            <a:off x="4760036" y="2576251"/>
            <a:ext cx="172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메서드명</a:t>
            </a:r>
            <a:r>
              <a:rPr lang="ko-KR" altLang="en-US" sz="1400" dirty="0"/>
              <a:t> 변경</a:t>
            </a: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CFA3B-0F12-41F9-99D5-787108B8DF4B}"/>
              </a:ext>
            </a:extLst>
          </p:cNvPr>
          <p:cNvCxnSpPr>
            <a:cxnSpLocks/>
            <a:stCxn id="77" idx="1"/>
          </p:cNvCxnSpPr>
          <p:nvPr/>
        </p:nvCxnSpPr>
        <p:spPr>
          <a:xfrm flipV="1">
            <a:off x="4769224" y="2923235"/>
            <a:ext cx="1557535" cy="1027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E08E3B15-95FA-4CCE-B91F-C27A67981DC5}"/>
              </a:ext>
            </a:extLst>
          </p:cNvPr>
          <p:cNvSpPr txBox="1"/>
          <p:nvPr/>
        </p:nvSpPr>
        <p:spPr>
          <a:xfrm>
            <a:off x="6644156" y="5501983"/>
            <a:ext cx="1980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checkAllPawnFinished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904530-FF6A-4152-BF2F-AD4A616C503C}"/>
              </a:ext>
            </a:extLst>
          </p:cNvPr>
          <p:cNvSpPr txBox="1"/>
          <p:nvPr/>
        </p:nvSpPr>
        <p:spPr>
          <a:xfrm>
            <a:off x="1622708" y="2622073"/>
            <a:ext cx="102311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init_Game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7737CE-008E-4A2F-8AD4-E322A893E30C}"/>
              </a:ext>
            </a:extLst>
          </p:cNvPr>
          <p:cNvSpPr txBox="1"/>
          <p:nvPr/>
        </p:nvSpPr>
        <p:spPr>
          <a:xfrm>
            <a:off x="6649355" y="2576251"/>
            <a:ext cx="939856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initGame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F6004E-EF9B-42AD-9496-54AD9FD1FFAA}"/>
              </a:ext>
            </a:extLst>
          </p:cNvPr>
          <p:cNvSpPr txBox="1"/>
          <p:nvPr/>
        </p:nvSpPr>
        <p:spPr>
          <a:xfrm>
            <a:off x="1622708" y="4350202"/>
            <a:ext cx="1980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PawnClickListener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556A92-AD6C-467D-846B-F76CEF2D742D}"/>
              </a:ext>
            </a:extLst>
          </p:cNvPr>
          <p:cNvSpPr txBox="1"/>
          <p:nvPr/>
        </p:nvSpPr>
        <p:spPr>
          <a:xfrm>
            <a:off x="6639877" y="4338627"/>
            <a:ext cx="2232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PawnClickMouseAdapter</a:t>
            </a:r>
            <a:endParaRPr lang="en-US" altLang="ko-KR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98C918-4EB6-4ECE-8F01-BE097524B3DC}"/>
              </a:ext>
            </a:extLst>
          </p:cNvPr>
          <p:cNvSpPr txBox="1"/>
          <p:nvPr/>
        </p:nvSpPr>
        <p:spPr>
          <a:xfrm>
            <a:off x="6644156" y="4882279"/>
            <a:ext cx="1980000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initGamePlayer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B1ABA8-B502-4026-900E-2F9DEAF4D280}"/>
              </a:ext>
            </a:extLst>
          </p:cNvPr>
          <p:cNvSpPr txBox="1"/>
          <p:nvPr/>
        </p:nvSpPr>
        <p:spPr>
          <a:xfrm>
            <a:off x="2639348" y="2621591"/>
            <a:ext cx="1820628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MoveSelectedPawn</a:t>
            </a:r>
            <a:endParaRPr lang="ko-KR" alt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1E3F3D-75AE-4344-A23F-59781C8E9A8E}"/>
              </a:ext>
            </a:extLst>
          </p:cNvPr>
          <p:cNvSpPr txBox="1"/>
          <p:nvPr/>
        </p:nvSpPr>
        <p:spPr>
          <a:xfrm>
            <a:off x="7584692" y="2576251"/>
            <a:ext cx="3013046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MoveSelectedPawnMouseAdapter</a:t>
            </a:r>
            <a:endParaRPr lang="en-US" altLang="ko-KR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86E18A-441B-409C-B2CE-07565158A1E9}"/>
              </a:ext>
            </a:extLst>
          </p:cNvPr>
          <p:cNvSpPr txBox="1"/>
          <p:nvPr/>
        </p:nvSpPr>
        <p:spPr>
          <a:xfrm>
            <a:off x="6644156" y="5810714"/>
            <a:ext cx="2729221" cy="307777"/>
          </a:xfrm>
          <a:prstGeom prst="rect">
            <a:avLst/>
          </a:prstGeom>
          <a:noFill/>
          <a:ln w="41275"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isBackDoNPawnInWaitingRoom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36387EA-7B86-4A18-AEBE-3E7069AD57A2}"/>
              </a:ext>
            </a:extLst>
          </p:cNvPr>
          <p:cNvCxnSpPr>
            <a:cxnSpLocks/>
          </p:cNvCxnSpPr>
          <p:nvPr/>
        </p:nvCxnSpPr>
        <p:spPr>
          <a:xfrm>
            <a:off x="1380048" y="2148484"/>
            <a:ext cx="3420000" cy="0"/>
          </a:xfrm>
          <a:prstGeom prst="line">
            <a:avLst/>
          </a:prstGeom>
          <a:ln w="63500" cap="rnd">
            <a:solidFill>
              <a:srgbClr val="EE9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DD7DC8D-7E11-429E-9318-7B9AD6898829}"/>
              </a:ext>
            </a:extLst>
          </p:cNvPr>
          <p:cNvSpPr txBox="1"/>
          <p:nvPr/>
        </p:nvSpPr>
        <p:spPr>
          <a:xfrm>
            <a:off x="1503223" y="1088884"/>
            <a:ext cx="128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E6F9B0-613E-4DFB-B0FD-6FADEA66F9D4}"/>
              </a:ext>
            </a:extLst>
          </p:cNvPr>
          <p:cNvSpPr txBox="1"/>
          <p:nvPr/>
        </p:nvSpPr>
        <p:spPr>
          <a:xfrm>
            <a:off x="6216984" y="834951"/>
            <a:ext cx="1036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C653353-350B-45FF-A1C0-283E3AEFFAEE}"/>
              </a:ext>
            </a:extLst>
          </p:cNvPr>
          <p:cNvCxnSpPr>
            <a:cxnSpLocks/>
          </p:cNvCxnSpPr>
          <p:nvPr/>
        </p:nvCxnSpPr>
        <p:spPr>
          <a:xfrm>
            <a:off x="6009291" y="2221567"/>
            <a:ext cx="5058000" cy="0"/>
          </a:xfrm>
          <a:prstGeom prst="line">
            <a:avLst/>
          </a:prstGeom>
          <a:ln w="635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80011B8-13F7-4C14-8F73-CCCAFC1470DA}"/>
              </a:ext>
            </a:extLst>
          </p:cNvPr>
          <p:cNvSpPr txBox="1"/>
          <p:nvPr/>
        </p:nvSpPr>
        <p:spPr>
          <a:xfrm>
            <a:off x="6284393" y="1080554"/>
            <a:ext cx="4594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public  </a:t>
            </a:r>
            <a:r>
              <a:rPr lang="en-US" altLang="ko-KR" sz="1200" dirty="0" err="1"/>
              <a:t>LoopOfPawn</a:t>
            </a:r>
            <a:r>
              <a:rPr lang="en-US" altLang="ko-KR" sz="1200" dirty="0"/>
              <a:t>           </a:t>
            </a:r>
            <a:r>
              <a:rPr lang="en-US" altLang="ko-KR" sz="1200" dirty="0" err="1"/>
              <a:t>loopPawn</a:t>
            </a:r>
            <a:endParaRPr lang="en-US" altLang="ko-KR" sz="1200" dirty="0"/>
          </a:p>
          <a:p>
            <a:r>
              <a:rPr lang="en-US" altLang="ko-KR" sz="1200" dirty="0"/>
              <a:t>public  </a:t>
            </a:r>
            <a:r>
              <a:rPr lang="en-US" altLang="ko-KR" sz="1200" dirty="0" err="1"/>
              <a:t>LoopOfThrowData</a:t>
            </a:r>
            <a:r>
              <a:rPr lang="en-US" altLang="ko-KR" sz="1200" dirty="0"/>
              <a:t>    </a:t>
            </a:r>
            <a:r>
              <a:rPr lang="en-US" altLang="ko-KR" sz="1200" dirty="0" err="1"/>
              <a:t>loopData</a:t>
            </a:r>
            <a:endParaRPr lang="en-US" altLang="ko-KR" sz="1200" dirty="0"/>
          </a:p>
          <a:p>
            <a:r>
              <a:rPr lang="en-US" altLang="ko-KR" sz="1200" dirty="0"/>
              <a:t>private </a:t>
            </a:r>
            <a:r>
              <a:rPr lang="en-US" altLang="ko-KR" sz="1200" dirty="0" err="1"/>
              <a:t>InputInfo</a:t>
            </a:r>
            <a:r>
              <a:rPr lang="en-US" altLang="ko-KR" sz="1200" dirty="0"/>
              <a:t>                </a:t>
            </a:r>
            <a:r>
              <a:rPr lang="en-US" altLang="ko-KR" sz="1200" dirty="0" err="1"/>
              <a:t>inputInfo</a:t>
            </a:r>
            <a:endParaRPr lang="ko-KR" altLang="en-US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7F41F5-1DA8-4F95-AA25-8DC0DB54B4FD}"/>
              </a:ext>
            </a:extLst>
          </p:cNvPr>
          <p:cNvSpPr txBox="1"/>
          <p:nvPr/>
        </p:nvSpPr>
        <p:spPr>
          <a:xfrm>
            <a:off x="4090881" y="4140778"/>
            <a:ext cx="19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MouseAdapter</a:t>
            </a:r>
            <a:r>
              <a:rPr lang="en-US" altLang="ko-KR" sz="1400" dirty="0"/>
              <a:t> </a:t>
            </a:r>
            <a:r>
              <a:rPr lang="ko-KR" altLang="en-US" sz="1400" dirty="0"/>
              <a:t>상속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3CE668F-C37D-420E-9A8A-B0E275334B39}"/>
              </a:ext>
            </a:extLst>
          </p:cNvPr>
          <p:cNvCxnSpPr>
            <a:cxnSpLocks/>
          </p:cNvCxnSpPr>
          <p:nvPr/>
        </p:nvCxnSpPr>
        <p:spPr>
          <a:xfrm>
            <a:off x="3693459" y="4465243"/>
            <a:ext cx="2858806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89FCD42-CA3B-4CF3-946F-50F4C6C1CDF1}"/>
              </a:ext>
            </a:extLst>
          </p:cNvPr>
          <p:cNvCxnSpPr>
            <a:cxnSpLocks/>
          </p:cNvCxnSpPr>
          <p:nvPr/>
        </p:nvCxnSpPr>
        <p:spPr>
          <a:xfrm>
            <a:off x="3693459" y="4036807"/>
            <a:ext cx="2858806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1FE1686D-AA2E-4334-8044-E4F00F816A3B}"/>
              </a:ext>
            </a:extLst>
          </p:cNvPr>
          <p:cNvCxnSpPr>
            <a:cxnSpLocks/>
          </p:cNvCxnSpPr>
          <p:nvPr/>
        </p:nvCxnSpPr>
        <p:spPr>
          <a:xfrm>
            <a:off x="3693459" y="3615448"/>
            <a:ext cx="2858806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CD4DC6B-C826-419B-9981-88CCE6002BD4}"/>
              </a:ext>
            </a:extLst>
          </p:cNvPr>
          <p:cNvSpPr txBox="1"/>
          <p:nvPr/>
        </p:nvSpPr>
        <p:spPr>
          <a:xfrm>
            <a:off x="1476746" y="1385882"/>
            <a:ext cx="2914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private </a:t>
            </a:r>
            <a:r>
              <a:rPr lang="en-US" altLang="ko-KR" sz="1200" dirty="0" err="1"/>
              <a:t>InGameView</a:t>
            </a:r>
            <a:r>
              <a:rPr lang="en-US" altLang="ko-KR" sz="1200" dirty="0"/>
              <a:t>          _view;</a:t>
            </a:r>
          </a:p>
          <a:p>
            <a:r>
              <a:rPr lang="en-US" altLang="ko-KR" sz="1200" dirty="0"/>
              <a:t>private </a:t>
            </a:r>
            <a:r>
              <a:rPr lang="en-US" altLang="ko-KR" sz="1200" dirty="0" err="1"/>
              <a:t>InGameData</a:t>
            </a:r>
            <a:r>
              <a:rPr lang="en-US" altLang="ko-KR" sz="1200" dirty="0"/>
              <a:t>          _data;</a:t>
            </a:r>
            <a:endParaRPr lang="ko-KR" alt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C0C86B1-6454-42FD-8DE8-B27CC98E03EC}"/>
              </a:ext>
            </a:extLst>
          </p:cNvPr>
          <p:cNvSpPr txBox="1"/>
          <p:nvPr/>
        </p:nvSpPr>
        <p:spPr>
          <a:xfrm>
            <a:off x="6272234" y="1708536"/>
            <a:ext cx="3579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private </a:t>
            </a:r>
            <a:r>
              <a:rPr lang="en-US" altLang="ko-KR" sz="1200" dirty="0" err="1"/>
              <a:t>InGameView</a:t>
            </a:r>
            <a:r>
              <a:rPr lang="en-US" altLang="ko-KR" sz="1200" dirty="0"/>
              <a:t>            </a:t>
            </a:r>
            <a:r>
              <a:rPr lang="en-US" altLang="ko-KR" sz="1200" dirty="0" err="1"/>
              <a:t>inGameview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private </a:t>
            </a:r>
            <a:r>
              <a:rPr lang="en-US" altLang="ko-KR" sz="1200" dirty="0" err="1"/>
              <a:t>InGameData</a:t>
            </a:r>
            <a:r>
              <a:rPr lang="en-US" altLang="ko-KR" sz="1200" dirty="0"/>
              <a:t>            </a:t>
            </a:r>
            <a:r>
              <a:rPr lang="en-US" altLang="ko-KR" sz="1200" dirty="0" err="1"/>
              <a:t>inGameData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57BEC6D-1EC3-4026-A151-7B3D570EC17A}"/>
              </a:ext>
            </a:extLst>
          </p:cNvPr>
          <p:cNvSpPr txBox="1"/>
          <p:nvPr/>
        </p:nvSpPr>
        <p:spPr>
          <a:xfrm>
            <a:off x="4800048" y="1500511"/>
            <a:ext cx="172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필드명</a:t>
            </a:r>
            <a:r>
              <a:rPr lang="ko-KR" altLang="en-US" sz="1400" dirty="0"/>
              <a:t> 변경</a:t>
            </a: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730D5FF-1CD4-4044-97FA-5E505D6B4827}"/>
              </a:ext>
            </a:extLst>
          </p:cNvPr>
          <p:cNvCxnSpPr>
            <a:cxnSpLocks/>
          </p:cNvCxnSpPr>
          <p:nvPr/>
        </p:nvCxnSpPr>
        <p:spPr>
          <a:xfrm>
            <a:off x="4123052" y="1668330"/>
            <a:ext cx="2051176" cy="300061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CC3C8AD6-CB48-4658-8794-53F5E8877C53}"/>
              </a:ext>
            </a:extLst>
          </p:cNvPr>
          <p:cNvSpPr/>
          <p:nvPr/>
        </p:nvSpPr>
        <p:spPr>
          <a:xfrm>
            <a:off x="6241095" y="1877764"/>
            <a:ext cx="64636" cy="203803"/>
          </a:xfrm>
          <a:prstGeom prst="leftBracket">
            <a:avLst/>
          </a:prstGeom>
          <a:ln w="3175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왼쪽 대괄호 105">
            <a:extLst>
              <a:ext uri="{FF2B5EF4-FFF2-40B4-BE49-F238E27FC236}">
                <a16:creationId xmlns:a16="http://schemas.microsoft.com/office/drawing/2014/main" id="{64B0B9B1-1A8C-4300-A541-4411D07D2638}"/>
              </a:ext>
            </a:extLst>
          </p:cNvPr>
          <p:cNvSpPr/>
          <p:nvPr/>
        </p:nvSpPr>
        <p:spPr>
          <a:xfrm rot="10800000">
            <a:off x="3991007" y="1545590"/>
            <a:ext cx="64636" cy="203803"/>
          </a:xfrm>
          <a:prstGeom prst="leftBracket">
            <a:avLst/>
          </a:prstGeom>
          <a:ln w="3175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67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73528" y="300301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InGameController.java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07301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InterfacePawn.java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427DB373-E53C-489F-8E2E-03F3541E59E4}"/>
              </a:ext>
            </a:extLst>
          </p:cNvPr>
          <p:cNvSpPr/>
          <p:nvPr/>
        </p:nvSpPr>
        <p:spPr>
          <a:xfrm>
            <a:off x="1626343" y="1893850"/>
            <a:ext cx="2077272" cy="3507591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모서리가 둥근 직사각형 57">
            <a:extLst>
              <a:ext uri="{FF2B5EF4-FFF2-40B4-BE49-F238E27FC236}">
                <a16:creationId xmlns:a16="http://schemas.microsoft.com/office/drawing/2014/main" id="{8E808B1B-285C-497D-A863-19FA9DB55BE9}"/>
              </a:ext>
            </a:extLst>
          </p:cNvPr>
          <p:cNvSpPr/>
          <p:nvPr/>
        </p:nvSpPr>
        <p:spPr>
          <a:xfrm>
            <a:off x="5835465" y="1893850"/>
            <a:ext cx="4950161" cy="3507591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26328F-9570-4C19-B014-266F63E1A668}"/>
              </a:ext>
            </a:extLst>
          </p:cNvPr>
          <p:cNvSpPr txBox="1"/>
          <p:nvPr/>
        </p:nvSpPr>
        <p:spPr>
          <a:xfrm>
            <a:off x="3844293" y="2624601"/>
            <a:ext cx="1994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중복코드 추출</a:t>
            </a:r>
            <a:endParaRPr lang="en-US" altLang="ko-KR" sz="1400" dirty="0"/>
          </a:p>
          <a:p>
            <a:r>
              <a:rPr lang="ko-KR" altLang="en-US" sz="1400" dirty="0"/>
              <a:t>메서드 객체로 전환</a:t>
            </a:r>
            <a:endParaRPr lang="en-US" altLang="ko-KR" sz="1400" dirty="0"/>
          </a:p>
          <a:p>
            <a:r>
              <a:rPr lang="en-US" altLang="ko-KR" sz="1400" dirty="0"/>
              <a:t>interface </a:t>
            </a:r>
            <a:r>
              <a:rPr lang="ko-KR" altLang="en-US" sz="1400" dirty="0"/>
              <a:t>클래스 사용</a:t>
            </a:r>
            <a:endParaRPr lang="en-US" altLang="ko-KR" sz="14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CF30A8F-30E5-48C4-B14A-D6F963088247}"/>
              </a:ext>
            </a:extLst>
          </p:cNvPr>
          <p:cNvCxnSpPr>
            <a:cxnSpLocks/>
          </p:cNvCxnSpPr>
          <p:nvPr/>
        </p:nvCxnSpPr>
        <p:spPr>
          <a:xfrm>
            <a:off x="3844293" y="3434695"/>
            <a:ext cx="187074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FD467D-7A5F-42F6-B6B4-B4F5D80FB018}"/>
              </a:ext>
            </a:extLst>
          </p:cNvPr>
          <p:cNvSpPr txBox="1"/>
          <p:nvPr/>
        </p:nvSpPr>
        <p:spPr>
          <a:xfrm>
            <a:off x="1921947" y="3154447"/>
            <a:ext cx="1781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for( Pawn p :  )</a:t>
            </a:r>
          </a:p>
          <a:p>
            <a:r>
              <a:rPr lang="ko-KR" altLang="en-US" sz="1600" dirty="0"/>
              <a:t>중복코드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DFA98E-E523-4896-80C0-322D332AA5D8}"/>
              </a:ext>
            </a:extLst>
          </p:cNvPr>
          <p:cNvSpPr txBox="1"/>
          <p:nvPr/>
        </p:nvSpPr>
        <p:spPr>
          <a:xfrm>
            <a:off x="1636575" y="1553710"/>
            <a:ext cx="227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InGameController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B0A910-8E83-4D79-9495-FE83EB053725}"/>
              </a:ext>
            </a:extLst>
          </p:cNvPr>
          <p:cNvSpPr txBox="1"/>
          <p:nvPr/>
        </p:nvSpPr>
        <p:spPr>
          <a:xfrm>
            <a:off x="6090362" y="1563649"/>
            <a:ext cx="211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InterfacePawn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25C72-81E4-49D9-B84C-7B5CF9C1B6CA}"/>
              </a:ext>
            </a:extLst>
          </p:cNvPr>
          <p:cNvSpPr txBox="1"/>
          <p:nvPr/>
        </p:nvSpPr>
        <p:spPr>
          <a:xfrm>
            <a:off x="5948428" y="2398308"/>
            <a:ext cx="211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interface </a:t>
            </a:r>
            <a:r>
              <a:rPr lang="en-US" altLang="ko-KR" sz="1600" dirty="0" err="1"/>
              <a:t>LoopPawn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E4BFD6-14B2-4FAA-8B05-BC18E7D836DD}"/>
              </a:ext>
            </a:extLst>
          </p:cNvPr>
          <p:cNvSpPr txBox="1"/>
          <p:nvPr/>
        </p:nvSpPr>
        <p:spPr>
          <a:xfrm>
            <a:off x="5913192" y="2759084"/>
            <a:ext cx="5112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</a:t>
            </a:r>
            <a:r>
              <a:rPr lang="en-US" altLang="ko-KR" sz="1600" dirty="0" err="1"/>
              <a:t>DeactivateAdapter</a:t>
            </a:r>
            <a:r>
              <a:rPr lang="en-US" altLang="ko-KR" sz="1600" dirty="0"/>
              <a:t> implements </a:t>
            </a:r>
            <a:r>
              <a:rPr lang="en-US" altLang="ko-KR" sz="1600" dirty="0" err="1"/>
              <a:t>LoopPawn</a:t>
            </a:r>
            <a:endParaRPr lang="en-US" altLang="ko-KR" sz="1600" dirty="0"/>
          </a:p>
          <a:p>
            <a:r>
              <a:rPr lang="en-US" altLang="ko-KR" sz="1600" dirty="0"/>
              <a:t>class </a:t>
            </a:r>
            <a:r>
              <a:rPr lang="en-US" altLang="ko-KR" sz="1600" dirty="0" err="1"/>
              <a:t>ActivateAdapter</a:t>
            </a:r>
            <a:r>
              <a:rPr lang="en-US" altLang="ko-KR" sz="1600" dirty="0"/>
              <a:t> implements </a:t>
            </a:r>
            <a:r>
              <a:rPr lang="en-US" altLang="ko-KR" sz="1600" dirty="0" err="1"/>
              <a:t>LoopPawn</a:t>
            </a:r>
            <a:endParaRPr lang="en-US" altLang="ko-KR" sz="1600" dirty="0"/>
          </a:p>
          <a:p>
            <a:r>
              <a:rPr lang="en-US" altLang="ko-KR" sz="1600" dirty="0"/>
              <a:t>class </a:t>
            </a:r>
            <a:r>
              <a:rPr lang="en-US" altLang="ko-KR" sz="1600" dirty="0" err="1"/>
              <a:t>CheckMovePossible</a:t>
            </a:r>
            <a:r>
              <a:rPr lang="en-US" altLang="ko-KR" sz="1600" dirty="0"/>
              <a:t> implements </a:t>
            </a:r>
            <a:r>
              <a:rPr lang="en-US" altLang="ko-KR" sz="1600" dirty="0" err="1"/>
              <a:t>LoopPawn</a:t>
            </a:r>
            <a:endParaRPr lang="en-US" altLang="ko-KR" sz="1600" dirty="0"/>
          </a:p>
          <a:p>
            <a:r>
              <a:rPr lang="en-US" altLang="ko-KR" sz="1600" dirty="0"/>
              <a:t>class </a:t>
            </a:r>
            <a:r>
              <a:rPr lang="en-US" altLang="ko-KR" sz="1600" dirty="0" err="1"/>
              <a:t>InitPawns</a:t>
            </a:r>
            <a:r>
              <a:rPr lang="en-US" altLang="ko-KR" sz="1600" dirty="0"/>
              <a:t> implements </a:t>
            </a:r>
            <a:r>
              <a:rPr lang="en-US" altLang="ko-KR" sz="1600" dirty="0" err="1"/>
              <a:t>LoopPawn</a:t>
            </a:r>
            <a:endParaRPr lang="en-US" altLang="ko-KR" sz="1600" dirty="0"/>
          </a:p>
          <a:p>
            <a:r>
              <a:rPr lang="en-US" altLang="ko-KR" sz="1600" dirty="0"/>
              <a:t>class </a:t>
            </a:r>
            <a:r>
              <a:rPr lang="en-US" altLang="ko-KR" sz="1600" dirty="0" err="1"/>
              <a:t>CatchOpponentPawns</a:t>
            </a:r>
            <a:r>
              <a:rPr lang="en-US" altLang="ko-KR" sz="1600" dirty="0"/>
              <a:t> implements </a:t>
            </a:r>
            <a:r>
              <a:rPr lang="en-US" altLang="ko-KR" sz="1600" dirty="0" err="1"/>
              <a:t>LoopPawn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class </a:t>
            </a:r>
            <a:r>
              <a:rPr lang="en-US" altLang="ko-KR" sz="1600" dirty="0" err="1"/>
              <a:t>MoveAllPawns</a:t>
            </a:r>
            <a:r>
              <a:rPr lang="en-US" altLang="ko-KR" sz="1600" dirty="0"/>
              <a:t> implements </a:t>
            </a:r>
            <a:r>
              <a:rPr lang="en-US" altLang="ko-KR" sz="1600" dirty="0" err="1"/>
              <a:t>LoopPawn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DC3D8E-3A2C-4FCC-833F-1A01F2039D7A}"/>
              </a:ext>
            </a:extLst>
          </p:cNvPr>
          <p:cNvSpPr txBox="1"/>
          <p:nvPr/>
        </p:nvSpPr>
        <p:spPr>
          <a:xfrm>
            <a:off x="5948427" y="4472943"/>
            <a:ext cx="211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</a:t>
            </a:r>
            <a:r>
              <a:rPr lang="en-US" altLang="ko-KR" sz="1600" dirty="0" err="1"/>
              <a:t>LoopOfPawn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767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InterfacePawn.java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C3DC66-E50C-4F6A-8E9F-BE22FA63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00" y="1187900"/>
            <a:ext cx="5385193" cy="51915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69E2C6-C6B8-4281-A80D-68750D6AD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93" y="1115696"/>
            <a:ext cx="5385193" cy="52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38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07301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InterfaceThrowData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427DB373-E53C-489F-8E2E-03F3541E59E4}"/>
              </a:ext>
            </a:extLst>
          </p:cNvPr>
          <p:cNvSpPr/>
          <p:nvPr/>
        </p:nvSpPr>
        <p:spPr>
          <a:xfrm>
            <a:off x="1563585" y="1893850"/>
            <a:ext cx="2353745" cy="3507591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모서리가 둥근 직사각형 57">
            <a:extLst>
              <a:ext uri="{FF2B5EF4-FFF2-40B4-BE49-F238E27FC236}">
                <a16:creationId xmlns:a16="http://schemas.microsoft.com/office/drawing/2014/main" id="{8E808B1B-285C-497D-A863-19FA9DB55BE9}"/>
              </a:ext>
            </a:extLst>
          </p:cNvPr>
          <p:cNvSpPr/>
          <p:nvPr/>
        </p:nvSpPr>
        <p:spPr>
          <a:xfrm>
            <a:off x="5756214" y="1893850"/>
            <a:ext cx="5226636" cy="3507591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26328F-9570-4C19-B014-266F63E1A668}"/>
              </a:ext>
            </a:extLst>
          </p:cNvPr>
          <p:cNvSpPr txBox="1"/>
          <p:nvPr/>
        </p:nvSpPr>
        <p:spPr>
          <a:xfrm>
            <a:off x="3901996" y="2614144"/>
            <a:ext cx="1994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중복코드 추출</a:t>
            </a:r>
            <a:endParaRPr lang="en-US" altLang="ko-KR" sz="1400" dirty="0"/>
          </a:p>
          <a:p>
            <a:r>
              <a:rPr lang="ko-KR" altLang="en-US" sz="1400" dirty="0"/>
              <a:t>메서드 객체로 전환</a:t>
            </a:r>
            <a:endParaRPr lang="en-US" altLang="ko-KR" sz="1400" dirty="0"/>
          </a:p>
          <a:p>
            <a:r>
              <a:rPr lang="en-US" altLang="ko-KR" sz="1400" dirty="0"/>
              <a:t>interface </a:t>
            </a:r>
            <a:r>
              <a:rPr lang="ko-KR" altLang="en-US" sz="1400" dirty="0"/>
              <a:t>클래스 사용</a:t>
            </a:r>
            <a:endParaRPr lang="en-US" altLang="ko-KR" sz="14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CF30A8F-30E5-48C4-B14A-D6F963088247}"/>
              </a:ext>
            </a:extLst>
          </p:cNvPr>
          <p:cNvCxnSpPr>
            <a:cxnSpLocks/>
          </p:cNvCxnSpPr>
          <p:nvPr/>
        </p:nvCxnSpPr>
        <p:spPr>
          <a:xfrm>
            <a:off x="4042887" y="3428999"/>
            <a:ext cx="1622807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FD467D-7A5F-42F6-B6B4-B4F5D80FB018}"/>
              </a:ext>
            </a:extLst>
          </p:cNvPr>
          <p:cNvSpPr txBox="1"/>
          <p:nvPr/>
        </p:nvSpPr>
        <p:spPr>
          <a:xfrm>
            <a:off x="1573818" y="3136612"/>
            <a:ext cx="241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for( </a:t>
            </a:r>
            <a:r>
              <a:rPr lang="en-US" altLang="ko-KR" sz="1600" dirty="0" err="1"/>
              <a:t>ThrowData</a:t>
            </a:r>
            <a:r>
              <a:rPr lang="en-US" altLang="ko-KR" sz="1600" dirty="0"/>
              <a:t> data :  )</a:t>
            </a:r>
          </a:p>
          <a:p>
            <a:r>
              <a:rPr lang="ko-KR" altLang="en-US" sz="1600" dirty="0"/>
              <a:t>중복코드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DFA98E-E523-4896-80C0-322D332AA5D8}"/>
              </a:ext>
            </a:extLst>
          </p:cNvPr>
          <p:cNvSpPr txBox="1"/>
          <p:nvPr/>
        </p:nvSpPr>
        <p:spPr>
          <a:xfrm>
            <a:off x="1573818" y="1553710"/>
            <a:ext cx="2274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InGameController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B0A910-8E83-4D79-9495-FE83EB053725}"/>
              </a:ext>
            </a:extLst>
          </p:cNvPr>
          <p:cNvSpPr txBox="1"/>
          <p:nvPr/>
        </p:nvSpPr>
        <p:spPr>
          <a:xfrm>
            <a:off x="6002174" y="1576773"/>
            <a:ext cx="2110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InterfaceThrowData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725C72-81E4-49D9-B84C-7B5CF9C1B6CA}"/>
              </a:ext>
            </a:extLst>
          </p:cNvPr>
          <p:cNvSpPr txBox="1"/>
          <p:nvPr/>
        </p:nvSpPr>
        <p:spPr>
          <a:xfrm>
            <a:off x="5787059" y="2398308"/>
            <a:ext cx="3181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interface </a:t>
            </a:r>
            <a:r>
              <a:rPr lang="en-US" altLang="ko-KR" sz="1600" dirty="0" err="1"/>
              <a:t>LoopThrowData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E4BFD6-14B2-4FAA-8B05-BC18E7D836DD}"/>
              </a:ext>
            </a:extLst>
          </p:cNvPr>
          <p:cNvSpPr txBox="1"/>
          <p:nvPr/>
        </p:nvSpPr>
        <p:spPr>
          <a:xfrm>
            <a:off x="5781194" y="2892697"/>
            <a:ext cx="5355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</a:t>
            </a:r>
            <a:r>
              <a:rPr lang="en-US" altLang="ko-KR" sz="1600" dirty="0" err="1"/>
              <a:t>IsBackDo</a:t>
            </a:r>
            <a:r>
              <a:rPr lang="en-US" altLang="ko-KR" sz="1600" dirty="0"/>
              <a:t> implements </a:t>
            </a:r>
            <a:r>
              <a:rPr lang="en-US" altLang="ko-KR" sz="1600" dirty="0" err="1"/>
              <a:t>LoopThrowData</a:t>
            </a:r>
            <a:endParaRPr lang="en-US" altLang="ko-KR" sz="1600" dirty="0"/>
          </a:p>
          <a:p>
            <a:r>
              <a:rPr lang="en-US" altLang="ko-KR" sz="1600" dirty="0"/>
              <a:t>class </a:t>
            </a:r>
            <a:r>
              <a:rPr lang="en-US" altLang="ko-KR" sz="1600" dirty="0" err="1"/>
              <a:t>PreviewVisibleFalse</a:t>
            </a:r>
            <a:r>
              <a:rPr lang="en-US" altLang="ko-KR" sz="1600" dirty="0"/>
              <a:t> implements </a:t>
            </a:r>
            <a:r>
              <a:rPr lang="en-US" altLang="ko-KR" sz="1600" dirty="0" err="1"/>
              <a:t>LoopThrowData</a:t>
            </a:r>
            <a:endParaRPr lang="en-US" altLang="ko-KR" sz="1600" dirty="0"/>
          </a:p>
          <a:p>
            <a:r>
              <a:rPr lang="en-US" altLang="ko-KR" sz="1600" dirty="0"/>
              <a:t>class </a:t>
            </a:r>
            <a:r>
              <a:rPr lang="en-US" altLang="ko-KR" sz="1600" dirty="0" err="1"/>
              <a:t>ShowAllPreviews</a:t>
            </a:r>
            <a:r>
              <a:rPr lang="en-US" altLang="ko-KR" sz="1600" dirty="0"/>
              <a:t> implements </a:t>
            </a:r>
            <a:r>
              <a:rPr lang="en-US" altLang="ko-KR" sz="1600" dirty="0" err="1"/>
              <a:t>LoopThrowData</a:t>
            </a:r>
            <a:endParaRPr lang="en-US" altLang="ko-KR" sz="1600" dirty="0"/>
          </a:p>
          <a:p>
            <a:r>
              <a:rPr lang="en-US" altLang="ko-KR" sz="1600" dirty="0"/>
              <a:t>class </a:t>
            </a:r>
            <a:r>
              <a:rPr lang="en-US" altLang="ko-KR" sz="1600" dirty="0" err="1"/>
              <a:t>RemoveClickPreview</a:t>
            </a:r>
            <a:r>
              <a:rPr lang="en-US" altLang="ko-KR" sz="1600" dirty="0"/>
              <a:t> implements </a:t>
            </a:r>
            <a:r>
              <a:rPr lang="en-US" altLang="ko-KR" sz="1600" dirty="0" err="1"/>
              <a:t>LoopThrowData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DC3D8E-3A2C-4FCC-833F-1A01F2039D7A}"/>
              </a:ext>
            </a:extLst>
          </p:cNvPr>
          <p:cNvSpPr txBox="1"/>
          <p:nvPr/>
        </p:nvSpPr>
        <p:spPr>
          <a:xfrm>
            <a:off x="5787058" y="4472943"/>
            <a:ext cx="2541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</a:t>
            </a:r>
            <a:r>
              <a:rPr lang="en-US" altLang="ko-KR" sz="1600" dirty="0" err="1"/>
              <a:t>LoopOfThrowData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19307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188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InterfaceThrowData.java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659D3AC-3887-4790-8CD0-D415A9D5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161" y="1078593"/>
            <a:ext cx="6309484" cy="5256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46A6E8-D467-40F2-BA1F-9D20153E0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840" r="27453"/>
          <a:stretch/>
        </p:blipFill>
        <p:spPr>
          <a:xfrm>
            <a:off x="6709468" y="1078366"/>
            <a:ext cx="4812591" cy="27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9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>
            <a:extLst>
              <a:ext uri="{FF2B5EF4-FFF2-40B4-BE49-F238E27FC236}">
                <a16:creationId xmlns:a16="http://schemas.microsoft.com/office/drawing/2014/main" id="{A240076B-1E21-4437-9427-6B33A622C1A2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각 삼각형 6">
            <a:extLst>
              <a:ext uri="{FF2B5EF4-FFF2-40B4-BE49-F238E27FC236}">
                <a16:creationId xmlns:a16="http://schemas.microsoft.com/office/drawing/2014/main" id="{05EE7FEC-122E-4217-BA55-189D54231C5E}"/>
              </a:ext>
            </a:extLst>
          </p:cNvPr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99509" y="3088001"/>
            <a:ext cx="636727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전선영</a:t>
            </a:r>
            <a:endParaRPr lang="en-US" altLang="ko-KR" sz="2800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2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>
            <a:extLst>
              <a:ext uri="{FF2B5EF4-FFF2-40B4-BE49-F238E27FC236}">
                <a16:creationId xmlns:a16="http://schemas.microsoft.com/office/drawing/2014/main" id="{A240076B-1E21-4437-9427-6B33A622C1A2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각 삼각형 6">
            <a:extLst>
              <a:ext uri="{FF2B5EF4-FFF2-40B4-BE49-F238E27FC236}">
                <a16:creationId xmlns:a16="http://schemas.microsoft.com/office/drawing/2014/main" id="{05EE7FEC-122E-4217-BA55-189D54231C5E}"/>
              </a:ext>
            </a:extLst>
          </p:cNvPr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99509" y="3088001"/>
            <a:ext cx="636727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dirty="0"/>
              <a:t>역할분담 및 기존 코드 분석</a:t>
            </a:r>
            <a:endParaRPr lang="en-US" altLang="ko-KR" sz="2800" b="1" dirty="0"/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555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모서리가 둥근 직사각형 7">
            <a:extLst>
              <a:ext uri="{FF2B5EF4-FFF2-40B4-BE49-F238E27FC236}">
                <a16:creationId xmlns:a16="http://schemas.microsoft.com/office/drawing/2014/main" id="{D6B2AEDA-8836-4FC1-A4F1-A5D405FE7E9E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InGameData.java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A00CB936-4998-4C38-8CEB-C328F0E8D79D}"/>
              </a:ext>
            </a:extLst>
          </p:cNvPr>
          <p:cNvSpPr/>
          <p:nvPr/>
        </p:nvSpPr>
        <p:spPr>
          <a:xfrm>
            <a:off x="1000671" y="1092938"/>
            <a:ext cx="4049837" cy="5386367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D9AE079-A58D-45BC-9094-4DD979CF92AB}"/>
              </a:ext>
            </a:extLst>
          </p:cNvPr>
          <p:cNvCxnSpPr>
            <a:cxnSpLocks/>
          </p:cNvCxnSpPr>
          <p:nvPr/>
        </p:nvCxnSpPr>
        <p:spPr>
          <a:xfrm>
            <a:off x="1006571" y="2843721"/>
            <a:ext cx="4023846" cy="9699"/>
          </a:xfrm>
          <a:prstGeom prst="line">
            <a:avLst/>
          </a:prstGeom>
          <a:ln w="63500" cap="rnd">
            <a:solidFill>
              <a:srgbClr val="EE9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58FF6B4-669B-43A8-984F-47796DEF7DD1}"/>
              </a:ext>
            </a:extLst>
          </p:cNvPr>
          <p:cNvCxnSpPr>
            <a:cxnSpLocks/>
          </p:cNvCxnSpPr>
          <p:nvPr/>
        </p:nvCxnSpPr>
        <p:spPr>
          <a:xfrm>
            <a:off x="1000457" y="4115426"/>
            <a:ext cx="4023846" cy="9699"/>
          </a:xfrm>
          <a:prstGeom prst="line">
            <a:avLst/>
          </a:prstGeom>
          <a:ln w="63500" cap="rnd">
            <a:solidFill>
              <a:srgbClr val="EE9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57">
            <a:extLst>
              <a:ext uri="{FF2B5EF4-FFF2-40B4-BE49-F238E27FC236}">
                <a16:creationId xmlns:a16="http://schemas.microsoft.com/office/drawing/2014/main" id="{EA5C7CC1-20B5-4AD3-88C1-5169EFD2DBB0}"/>
              </a:ext>
            </a:extLst>
          </p:cNvPr>
          <p:cNvSpPr/>
          <p:nvPr/>
        </p:nvSpPr>
        <p:spPr>
          <a:xfrm>
            <a:off x="6446290" y="683275"/>
            <a:ext cx="4807164" cy="4859929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A0520E-71CA-4D2B-A4C4-6318262DFF84}"/>
              </a:ext>
            </a:extLst>
          </p:cNvPr>
          <p:cNvCxnSpPr>
            <a:cxnSpLocks/>
          </p:cNvCxnSpPr>
          <p:nvPr/>
        </p:nvCxnSpPr>
        <p:spPr>
          <a:xfrm>
            <a:off x="6461715" y="2434058"/>
            <a:ext cx="4776313" cy="6466"/>
          </a:xfrm>
          <a:prstGeom prst="line">
            <a:avLst/>
          </a:prstGeom>
          <a:ln w="635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4432F89-8B57-4125-972F-A5412505F78E}"/>
              </a:ext>
            </a:extLst>
          </p:cNvPr>
          <p:cNvCxnSpPr>
            <a:cxnSpLocks/>
          </p:cNvCxnSpPr>
          <p:nvPr/>
        </p:nvCxnSpPr>
        <p:spPr>
          <a:xfrm>
            <a:off x="6465126" y="4201063"/>
            <a:ext cx="4776313" cy="6466"/>
          </a:xfrm>
          <a:prstGeom prst="line">
            <a:avLst/>
          </a:prstGeom>
          <a:ln w="635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C6DB8EA-CBD6-4035-8D22-EA7EC41004DB}"/>
              </a:ext>
            </a:extLst>
          </p:cNvPr>
          <p:cNvSpPr txBox="1"/>
          <p:nvPr/>
        </p:nvSpPr>
        <p:spPr>
          <a:xfrm>
            <a:off x="1135880" y="1825268"/>
            <a:ext cx="428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String[]  </a:t>
            </a:r>
            <a:r>
              <a:rPr lang="en-US" altLang="ko-KR" sz="1400" dirty="0" err="1"/>
              <a:t>iconYutTextName</a:t>
            </a:r>
            <a:endParaRPr lang="en-US" altLang="ko-KR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CE927A-96A5-4B52-9363-295E8F1B16EF}"/>
              </a:ext>
            </a:extLst>
          </p:cNvPr>
          <p:cNvSpPr txBox="1"/>
          <p:nvPr/>
        </p:nvSpPr>
        <p:spPr>
          <a:xfrm>
            <a:off x="1138955" y="1221882"/>
            <a:ext cx="126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2A3451B-4FAB-402E-932A-063D3FD72F36}"/>
              </a:ext>
            </a:extLst>
          </p:cNvPr>
          <p:cNvSpPr txBox="1"/>
          <p:nvPr/>
        </p:nvSpPr>
        <p:spPr>
          <a:xfrm>
            <a:off x="6626924" y="1145126"/>
            <a:ext cx="38171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focusedPreview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flag</a:t>
            </a:r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catchOppenent</a:t>
            </a:r>
            <a:endParaRPr lang="en-US" altLang="ko-KR" sz="1400" dirty="0"/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ThrowData</a:t>
            </a:r>
            <a:r>
              <a:rPr lang="en-US" altLang="ko-KR" sz="1400" dirty="0"/>
              <a:t> clicked</a:t>
            </a:r>
          </a:p>
          <a:p>
            <a:r>
              <a:rPr lang="en-US" altLang="ko-KR" sz="1400" dirty="0"/>
              <a:t>public int </a:t>
            </a:r>
            <a:r>
              <a:rPr lang="en-US" altLang="ko-KR" sz="1400" dirty="0" err="1"/>
              <a:t>pawnNow,pawnArrive</a:t>
            </a:r>
            <a:endParaRPr lang="en-US" altLang="ko-KR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598B4E-D9BB-4454-859A-CD369FF8EDA0}"/>
              </a:ext>
            </a:extLst>
          </p:cNvPr>
          <p:cNvSpPr txBox="1"/>
          <p:nvPr/>
        </p:nvSpPr>
        <p:spPr>
          <a:xfrm>
            <a:off x="6626924" y="826736"/>
            <a:ext cx="126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ECC092E-A76E-487E-A6FD-44C0CE03EFD3}"/>
              </a:ext>
            </a:extLst>
          </p:cNvPr>
          <p:cNvCxnSpPr>
            <a:cxnSpLocks/>
          </p:cNvCxnSpPr>
          <p:nvPr/>
        </p:nvCxnSpPr>
        <p:spPr>
          <a:xfrm flipV="1">
            <a:off x="4079392" y="1314796"/>
            <a:ext cx="2491254" cy="60398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F2124BE-C099-4356-ACB5-F2E8DE4612B0}"/>
              </a:ext>
            </a:extLst>
          </p:cNvPr>
          <p:cNvSpPr txBox="1"/>
          <p:nvPr/>
        </p:nvSpPr>
        <p:spPr>
          <a:xfrm>
            <a:off x="1121255" y="2919865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생성자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AA0D8D-3219-4CDA-A514-200F0483FCDA}"/>
              </a:ext>
            </a:extLst>
          </p:cNvPr>
          <p:cNvSpPr txBox="1"/>
          <p:nvPr/>
        </p:nvSpPr>
        <p:spPr>
          <a:xfrm>
            <a:off x="6618073" y="2503077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생성자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2CCFB59-B482-45AB-B0C9-3DF71072A408}"/>
              </a:ext>
            </a:extLst>
          </p:cNvPr>
          <p:cNvSpPr txBox="1"/>
          <p:nvPr/>
        </p:nvSpPr>
        <p:spPr>
          <a:xfrm>
            <a:off x="1160400" y="3236702"/>
            <a:ext cx="428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en-US" altLang="ko-KR" sz="1400" dirty="0" err="1"/>
              <a:t>InGameData</a:t>
            </a:r>
            <a:r>
              <a:rPr lang="en-US" altLang="ko-KR" sz="1400" dirty="0"/>
              <a:t>()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27683FB-F20C-4C48-B642-595FE1C504C6}"/>
              </a:ext>
            </a:extLst>
          </p:cNvPr>
          <p:cNvCxnSpPr>
            <a:cxnSpLocks/>
          </p:cNvCxnSpPr>
          <p:nvPr/>
        </p:nvCxnSpPr>
        <p:spPr>
          <a:xfrm flipV="1">
            <a:off x="4189475" y="2679669"/>
            <a:ext cx="2373819" cy="69878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E4EB205-7BB3-4D18-8B92-C056FB37BBBE}"/>
              </a:ext>
            </a:extLst>
          </p:cNvPr>
          <p:cNvSpPr txBox="1"/>
          <p:nvPr/>
        </p:nvSpPr>
        <p:spPr>
          <a:xfrm>
            <a:off x="6626924" y="3052555"/>
            <a:ext cx="3817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makePlayer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setPawnCoordinates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setBoardRoadIndex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setYutTextImage</a:t>
            </a:r>
            <a:r>
              <a:rPr lang="en-US" altLang="ko-KR" sz="1400" dirty="0"/>
              <a:t>()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0BAA0C-8AA4-417D-84C0-0BB883055BF1}"/>
              </a:ext>
            </a:extLst>
          </p:cNvPr>
          <p:cNvSpPr txBox="1"/>
          <p:nvPr/>
        </p:nvSpPr>
        <p:spPr>
          <a:xfrm>
            <a:off x="6617301" y="2801466"/>
            <a:ext cx="428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en-US" altLang="ko-KR" sz="1400" dirty="0" err="1"/>
              <a:t>InGameData</a:t>
            </a:r>
            <a:r>
              <a:rPr lang="en-US" altLang="ko-KR" sz="1400" dirty="0"/>
              <a:t>()</a:t>
            </a:r>
            <a:r>
              <a:rPr lang="ko-KR" altLang="en-US" sz="1400" dirty="0"/>
              <a:t>에서 아래 메서드 호출</a:t>
            </a:r>
            <a:endParaRPr lang="en-US" altLang="ko-KR" sz="14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D252184-08B8-4DB1-825D-25920AF3502A}"/>
              </a:ext>
            </a:extLst>
          </p:cNvPr>
          <p:cNvSpPr/>
          <p:nvPr/>
        </p:nvSpPr>
        <p:spPr>
          <a:xfrm>
            <a:off x="3936697" y="2974503"/>
            <a:ext cx="35084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생성자 내부 기능별 메소드 정리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7A85A7A-E80F-4F85-A774-0B63E3797A89}"/>
              </a:ext>
            </a:extLst>
          </p:cNvPr>
          <p:cNvSpPr txBox="1"/>
          <p:nvPr/>
        </p:nvSpPr>
        <p:spPr>
          <a:xfrm>
            <a:off x="1111362" y="4230705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BC0BFB-E6EB-4525-94C1-8ACA403333FB}"/>
              </a:ext>
            </a:extLst>
          </p:cNvPr>
          <p:cNvSpPr txBox="1"/>
          <p:nvPr/>
        </p:nvSpPr>
        <p:spPr>
          <a:xfrm>
            <a:off x="1130229" y="4984242"/>
            <a:ext cx="4282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findNextPoint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moveOnePawn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goWaitingRoom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catchOpponentPawns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moveAllPawns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InGameData_init</a:t>
            </a:r>
            <a:r>
              <a:rPr lang="en-US" altLang="ko-KR" sz="1400" dirty="0"/>
              <a:t>()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49B79FC-F69E-4953-B39D-F5C608E0D1A9}"/>
              </a:ext>
            </a:extLst>
          </p:cNvPr>
          <p:cNvSpPr/>
          <p:nvPr/>
        </p:nvSpPr>
        <p:spPr>
          <a:xfrm>
            <a:off x="4221758" y="1248841"/>
            <a:ext cx="350842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불필요한 필드 삭제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새로운 데이터 필드 생성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76A27CD2-31AD-41CA-9F06-E08D29E0B8FD}"/>
              </a:ext>
            </a:extLst>
          </p:cNvPr>
          <p:cNvCxnSpPr>
            <a:cxnSpLocks/>
          </p:cNvCxnSpPr>
          <p:nvPr/>
        </p:nvCxnSpPr>
        <p:spPr>
          <a:xfrm>
            <a:off x="3589152" y="4661740"/>
            <a:ext cx="3037772" cy="34332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5BD4969-4FDC-4F14-AC33-C74088F9659A}"/>
              </a:ext>
            </a:extLst>
          </p:cNvPr>
          <p:cNvSpPr txBox="1"/>
          <p:nvPr/>
        </p:nvSpPr>
        <p:spPr>
          <a:xfrm>
            <a:off x="1130229" y="4507343"/>
            <a:ext cx="428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makePlayer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setYutTextImage</a:t>
            </a:r>
            <a:r>
              <a:rPr lang="en-US" altLang="ko-KR" sz="1400" dirty="0"/>
              <a:t>()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960F66-5AE9-450D-A4E3-5F8353AC09D0}"/>
              </a:ext>
            </a:extLst>
          </p:cNvPr>
          <p:cNvSpPr txBox="1"/>
          <p:nvPr/>
        </p:nvSpPr>
        <p:spPr>
          <a:xfrm>
            <a:off x="6617301" y="4279263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1FE8CFB-736F-4F6F-948A-92600BDE8E4C}"/>
              </a:ext>
            </a:extLst>
          </p:cNvPr>
          <p:cNvSpPr txBox="1"/>
          <p:nvPr/>
        </p:nvSpPr>
        <p:spPr>
          <a:xfrm>
            <a:off x="6668850" y="4536025"/>
            <a:ext cx="381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Player </a:t>
            </a:r>
            <a:r>
              <a:rPr lang="en-US" altLang="ko-KR" sz="1400" dirty="0" err="1"/>
              <a:t>makePlayer</a:t>
            </a:r>
            <a:r>
              <a:rPr lang="en-US" altLang="ko-KR" sz="1400" dirty="0"/>
              <a:t>()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C6AF750-7C66-48C9-A5B3-CCFB9C0A138D}"/>
              </a:ext>
            </a:extLst>
          </p:cNvPr>
          <p:cNvSpPr txBox="1"/>
          <p:nvPr/>
        </p:nvSpPr>
        <p:spPr>
          <a:xfrm>
            <a:off x="6667177" y="5051342"/>
            <a:ext cx="381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내부 코드 수정</a:t>
            </a:r>
            <a:endParaRPr lang="en-US" altLang="ko-KR" sz="14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EAFAE6D-195C-40DD-A70B-C7926D0EB889}"/>
              </a:ext>
            </a:extLst>
          </p:cNvPr>
          <p:cNvCxnSpPr>
            <a:cxnSpLocks/>
          </p:cNvCxnSpPr>
          <p:nvPr/>
        </p:nvCxnSpPr>
        <p:spPr>
          <a:xfrm>
            <a:off x="3625640" y="4900684"/>
            <a:ext cx="3001284" cy="264172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07B1E07-5E72-4615-8502-D6BB4A519541}"/>
              </a:ext>
            </a:extLst>
          </p:cNvPr>
          <p:cNvSpPr/>
          <p:nvPr/>
        </p:nvSpPr>
        <p:spPr>
          <a:xfrm>
            <a:off x="4602060" y="4251741"/>
            <a:ext cx="35084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중복 코드 메소드화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8C1B7AA-6E2A-4596-9A2F-8A77E68684D3}"/>
              </a:ext>
            </a:extLst>
          </p:cNvPr>
          <p:cNvSpPr/>
          <p:nvPr/>
        </p:nvSpPr>
        <p:spPr>
          <a:xfrm>
            <a:off x="4179878" y="4795576"/>
            <a:ext cx="3508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이미지명 변경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이미지 지정 알고리즘 수정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6" name="왼쪽 대괄호 105">
            <a:extLst>
              <a:ext uri="{FF2B5EF4-FFF2-40B4-BE49-F238E27FC236}">
                <a16:creationId xmlns:a16="http://schemas.microsoft.com/office/drawing/2014/main" id="{D0488D42-14D6-405A-B858-1F3E03130B53}"/>
              </a:ext>
            </a:extLst>
          </p:cNvPr>
          <p:cNvSpPr/>
          <p:nvPr/>
        </p:nvSpPr>
        <p:spPr>
          <a:xfrm rot="10800000">
            <a:off x="3987913" y="5164855"/>
            <a:ext cx="430530" cy="1166266"/>
          </a:xfrm>
          <a:prstGeom prst="leftBracket">
            <a:avLst>
              <a:gd name="adj" fmla="val 57504"/>
            </a:avLst>
          </a:prstGeom>
          <a:ln w="3175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57">
            <a:extLst>
              <a:ext uri="{FF2B5EF4-FFF2-40B4-BE49-F238E27FC236}">
                <a16:creationId xmlns:a16="http://schemas.microsoft.com/office/drawing/2014/main" id="{7767AB1D-0502-4AC0-829A-DD6B9DD4024A}"/>
              </a:ext>
            </a:extLst>
          </p:cNvPr>
          <p:cNvSpPr/>
          <p:nvPr/>
        </p:nvSpPr>
        <p:spPr>
          <a:xfrm>
            <a:off x="6461715" y="5896279"/>
            <a:ext cx="4807164" cy="390367"/>
          </a:xfrm>
          <a:prstGeom prst="roundRect">
            <a:avLst>
              <a:gd name="adj" fmla="val 50000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4D8F9B6-D3C3-49B1-80B2-1A8D4F9E8FCB}"/>
              </a:ext>
            </a:extLst>
          </p:cNvPr>
          <p:cNvCxnSpPr>
            <a:cxnSpLocks/>
          </p:cNvCxnSpPr>
          <p:nvPr/>
        </p:nvCxnSpPr>
        <p:spPr>
          <a:xfrm>
            <a:off x="4407334" y="5805403"/>
            <a:ext cx="2219590" cy="31810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C6D989A-AFA7-4291-815E-14C2E4FD980A}"/>
              </a:ext>
            </a:extLst>
          </p:cNvPr>
          <p:cNvSpPr txBox="1"/>
          <p:nvPr/>
        </p:nvSpPr>
        <p:spPr>
          <a:xfrm>
            <a:off x="6626924" y="5935784"/>
            <a:ext cx="428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InGameController</a:t>
            </a:r>
            <a:r>
              <a:rPr lang="ko-KR" altLang="en-US" sz="1400" dirty="0"/>
              <a:t>클래스</a:t>
            </a:r>
            <a:endParaRPr lang="en-US" altLang="ko-KR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5DB97E4-A96D-49C0-A4AF-2E0772625462}"/>
              </a:ext>
            </a:extLst>
          </p:cNvPr>
          <p:cNvSpPr/>
          <p:nvPr/>
        </p:nvSpPr>
        <p:spPr>
          <a:xfrm>
            <a:off x="5093474" y="5651514"/>
            <a:ext cx="3508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400" b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이동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948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자유형 9">
            <a:extLst>
              <a:ext uri="{FF2B5EF4-FFF2-40B4-BE49-F238E27FC236}">
                <a16:creationId xmlns:a16="http://schemas.microsoft.com/office/drawing/2014/main" id="{55C3B02C-111A-4433-AC2F-49B4D08C668B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모서리가 둥근 직사각형 7">
            <a:extLst>
              <a:ext uri="{FF2B5EF4-FFF2-40B4-BE49-F238E27FC236}">
                <a16:creationId xmlns:a16="http://schemas.microsoft.com/office/drawing/2014/main" id="{D6B2AEDA-8836-4FC1-A4F1-A5D405FE7E9E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InGameData.java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3335829-BAEC-4C93-8724-49F8B78B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55" y="1447022"/>
            <a:ext cx="4043287" cy="188007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166D6E48-0983-45DD-BF11-51DCFCCAF458}"/>
              </a:ext>
            </a:extLst>
          </p:cNvPr>
          <p:cNvSpPr/>
          <p:nvPr/>
        </p:nvSpPr>
        <p:spPr>
          <a:xfrm>
            <a:off x="6119483" y="1028111"/>
            <a:ext cx="35084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생성자 내부 기능별 메소드 정리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5B46CE9-261A-4848-A971-A0A2EFCD6173}"/>
              </a:ext>
            </a:extLst>
          </p:cNvPr>
          <p:cNvSpPr/>
          <p:nvPr/>
        </p:nvSpPr>
        <p:spPr>
          <a:xfrm>
            <a:off x="6178199" y="3271262"/>
            <a:ext cx="35084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중복 코드 메소드화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FC7838F-DCA8-4768-92BA-978A22FFD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555" y="3675971"/>
            <a:ext cx="3707443" cy="154386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A2A80E42-A70C-4DBE-8047-58A36463C624}"/>
              </a:ext>
            </a:extLst>
          </p:cNvPr>
          <p:cNvSpPr/>
          <p:nvPr/>
        </p:nvSpPr>
        <p:spPr>
          <a:xfrm>
            <a:off x="6125484" y="5281481"/>
            <a:ext cx="3508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이미지 지정 알고리즘 수정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7C48EF84-C028-4876-8975-AC8585CC5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199" y="5602630"/>
            <a:ext cx="3508428" cy="805639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72BCA1D2-BD6F-417F-88B3-226959CA8BEC}"/>
              </a:ext>
            </a:extLst>
          </p:cNvPr>
          <p:cNvSpPr/>
          <p:nvPr/>
        </p:nvSpPr>
        <p:spPr>
          <a:xfrm>
            <a:off x="912975" y="1232728"/>
            <a:ext cx="66955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리팩토링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DA3C84-6298-4335-B139-639245F46C68}"/>
              </a:ext>
            </a:extLst>
          </p:cNvPr>
          <p:cNvSpPr/>
          <p:nvPr/>
        </p:nvSpPr>
        <p:spPr>
          <a:xfrm>
            <a:off x="6083979" y="820307"/>
            <a:ext cx="66955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리팩토링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후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5B2317-93CC-4F89-8F79-0C7065E94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92" y="1645149"/>
            <a:ext cx="2256132" cy="24330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DCD771-5FB3-4040-BA7A-E4E7F9CE6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3208" y="1628338"/>
            <a:ext cx="2533898" cy="27195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602C16-B201-4035-BFF1-A5980DF6A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6474" y="4369607"/>
            <a:ext cx="1497803" cy="94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19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모서리가 둥근 직사각형 7">
            <a:extLst>
              <a:ext uri="{FF2B5EF4-FFF2-40B4-BE49-F238E27FC236}">
                <a16:creationId xmlns:a16="http://schemas.microsoft.com/office/drawing/2014/main" id="{102CEA9B-2915-4C06-89B7-C6232207EEF6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706961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InGameController.java  (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InGameData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이동한 메서드들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A00CB936-4998-4C38-8CEB-C328F0E8D79D}"/>
              </a:ext>
            </a:extLst>
          </p:cNvPr>
          <p:cNvSpPr/>
          <p:nvPr/>
        </p:nvSpPr>
        <p:spPr>
          <a:xfrm>
            <a:off x="1000672" y="1092938"/>
            <a:ext cx="3954588" cy="5272027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7A85A7A-E80F-4F85-A774-0B63E3797A89}"/>
              </a:ext>
            </a:extLst>
          </p:cNvPr>
          <p:cNvSpPr txBox="1"/>
          <p:nvPr/>
        </p:nvSpPr>
        <p:spPr>
          <a:xfrm>
            <a:off x="1178376" y="1321107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BBC0BFB-E6EB-4525-94C1-8ACA403333FB}"/>
              </a:ext>
            </a:extLst>
          </p:cNvPr>
          <p:cNvSpPr txBox="1"/>
          <p:nvPr/>
        </p:nvSpPr>
        <p:spPr>
          <a:xfrm>
            <a:off x="1178376" y="1700366"/>
            <a:ext cx="33459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InGameData_init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moveOnePawn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moveAllPawns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catchOpponentPawns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findNextPoint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</p:txBody>
      </p:sp>
      <p:sp>
        <p:nvSpPr>
          <p:cNvPr id="43" name="모서리가 둥근 직사각형 57">
            <a:extLst>
              <a:ext uri="{FF2B5EF4-FFF2-40B4-BE49-F238E27FC236}">
                <a16:creationId xmlns:a16="http://schemas.microsoft.com/office/drawing/2014/main" id="{442E0349-BDE8-4EBC-BB31-E0C40636EC40}"/>
              </a:ext>
            </a:extLst>
          </p:cNvPr>
          <p:cNvSpPr/>
          <p:nvPr/>
        </p:nvSpPr>
        <p:spPr>
          <a:xfrm>
            <a:off x="7400925" y="1204204"/>
            <a:ext cx="3885654" cy="2221632"/>
          </a:xfrm>
          <a:prstGeom prst="roundRect">
            <a:avLst>
              <a:gd name="adj" fmla="val 15986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2BDBB36-4387-4D13-BBF5-B0D184AF680F}"/>
              </a:ext>
            </a:extLst>
          </p:cNvPr>
          <p:cNvCxnSpPr>
            <a:cxnSpLocks/>
          </p:cNvCxnSpPr>
          <p:nvPr/>
        </p:nvCxnSpPr>
        <p:spPr>
          <a:xfrm>
            <a:off x="3762375" y="1860684"/>
            <a:ext cx="3819525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A4EDF66-ADB3-4164-A8DC-8CC49B8EDC35}"/>
              </a:ext>
            </a:extLst>
          </p:cNvPr>
          <p:cNvSpPr txBox="1"/>
          <p:nvPr/>
        </p:nvSpPr>
        <p:spPr>
          <a:xfrm>
            <a:off x="7581900" y="1383987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41202E-FEDF-4E3C-A1F5-5FC0BBE7C1B6}"/>
              </a:ext>
            </a:extLst>
          </p:cNvPr>
          <p:cNvSpPr/>
          <p:nvPr/>
        </p:nvSpPr>
        <p:spPr>
          <a:xfrm>
            <a:off x="3762375" y="1477009"/>
            <a:ext cx="40957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메서드명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변경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중복코드 </a:t>
            </a:r>
            <a:r>
              <a:rPr lang="en-US" altLang="ko-KR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initPlayer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메서드 추출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21E6CD-2770-42C9-9370-8C827940B14D}"/>
              </a:ext>
            </a:extLst>
          </p:cNvPr>
          <p:cNvSpPr txBox="1"/>
          <p:nvPr/>
        </p:nvSpPr>
        <p:spPr>
          <a:xfrm>
            <a:off x="7623176" y="1702677"/>
            <a:ext cx="33459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inGameDataInit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initPlayer</a:t>
            </a:r>
            <a:r>
              <a:rPr lang="en-US" altLang="ko-KR" sz="1400" dirty="0"/>
              <a:t>()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movePawn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static void move()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51" name="왼쪽 대괄호 50">
            <a:extLst>
              <a:ext uri="{FF2B5EF4-FFF2-40B4-BE49-F238E27FC236}">
                <a16:creationId xmlns:a16="http://schemas.microsoft.com/office/drawing/2014/main" id="{464CADDA-EF97-4B56-AF12-B537A957AB7E}"/>
              </a:ext>
            </a:extLst>
          </p:cNvPr>
          <p:cNvSpPr/>
          <p:nvPr/>
        </p:nvSpPr>
        <p:spPr>
          <a:xfrm rot="10800000">
            <a:off x="3997895" y="2668707"/>
            <a:ext cx="59755" cy="552574"/>
          </a:xfrm>
          <a:prstGeom prst="leftBracket">
            <a:avLst/>
          </a:prstGeom>
          <a:ln w="3175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BC8995F-37EE-4C68-ABB9-DC3E5E9E6DE7}"/>
              </a:ext>
            </a:extLst>
          </p:cNvPr>
          <p:cNvCxnSpPr>
            <a:cxnSpLocks/>
          </p:cNvCxnSpPr>
          <p:nvPr/>
        </p:nvCxnSpPr>
        <p:spPr>
          <a:xfrm>
            <a:off x="4057650" y="2944994"/>
            <a:ext cx="352425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7E544D2-E48E-4C0A-9A5D-5061F69659FD}"/>
              </a:ext>
            </a:extLst>
          </p:cNvPr>
          <p:cNvSpPr/>
          <p:nvPr/>
        </p:nvSpPr>
        <p:spPr>
          <a:xfrm>
            <a:off x="3736158" y="2588272"/>
            <a:ext cx="40957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중복 코드 메서드 추출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내부 알고리즘 수정을 통한 메서드 통일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B05D804-12F4-40FB-98CC-4D5B42C5085B}"/>
              </a:ext>
            </a:extLst>
          </p:cNvPr>
          <p:cNvSpPr/>
          <p:nvPr/>
        </p:nvSpPr>
        <p:spPr>
          <a:xfrm>
            <a:off x="3699235" y="3994227"/>
            <a:ext cx="4095750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메소드를 메소드 객체로 전환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인터페이스 클래스 사용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B5CD73-3F17-4CDE-A893-F22CFBE12D40}"/>
              </a:ext>
            </a:extLst>
          </p:cNvPr>
          <p:cNvSpPr txBox="1"/>
          <p:nvPr/>
        </p:nvSpPr>
        <p:spPr>
          <a:xfrm>
            <a:off x="7431985" y="843199"/>
            <a:ext cx="2359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InGameController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61" name="모서리가 둥근 직사각형 57">
            <a:extLst>
              <a:ext uri="{FF2B5EF4-FFF2-40B4-BE49-F238E27FC236}">
                <a16:creationId xmlns:a16="http://schemas.microsoft.com/office/drawing/2014/main" id="{9CC82E54-C5BC-4463-9E15-D670A06DC27E}"/>
              </a:ext>
            </a:extLst>
          </p:cNvPr>
          <p:cNvSpPr/>
          <p:nvPr/>
        </p:nvSpPr>
        <p:spPr>
          <a:xfrm>
            <a:off x="7195592" y="4032734"/>
            <a:ext cx="4296320" cy="704260"/>
          </a:xfrm>
          <a:prstGeom prst="roundRect">
            <a:avLst>
              <a:gd name="adj" fmla="val 362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BC2723-AED2-456C-85D2-B3F638F9BD7B}"/>
              </a:ext>
            </a:extLst>
          </p:cNvPr>
          <p:cNvSpPr txBox="1"/>
          <p:nvPr/>
        </p:nvSpPr>
        <p:spPr>
          <a:xfrm>
            <a:off x="7155787" y="3671121"/>
            <a:ext cx="2359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InterfacePawn</a:t>
            </a:r>
            <a:r>
              <a:rPr lang="en-US" altLang="ko-KR" sz="1600" dirty="0"/>
              <a:t>&gt;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A8CB3CF-0C03-4ABE-8713-CBFE1EB9F094}"/>
              </a:ext>
            </a:extLst>
          </p:cNvPr>
          <p:cNvSpPr txBox="1"/>
          <p:nvPr/>
        </p:nvSpPr>
        <p:spPr>
          <a:xfrm>
            <a:off x="7260988" y="4227243"/>
            <a:ext cx="429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CatchOpponentPawns</a:t>
            </a:r>
            <a:r>
              <a:rPr lang="en-US" altLang="ko-KR" sz="1400" dirty="0"/>
              <a:t> implements </a:t>
            </a:r>
            <a:r>
              <a:rPr lang="en-US" altLang="ko-KR" sz="1400" dirty="0" err="1"/>
              <a:t>loopPawn</a:t>
            </a:r>
            <a:endParaRPr lang="en-US" altLang="ko-KR" sz="14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60DAA4B-3EFA-48B6-AC1A-13307DFBB49A}"/>
              </a:ext>
            </a:extLst>
          </p:cNvPr>
          <p:cNvCxnSpPr>
            <a:cxnSpLocks/>
          </p:cNvCxnSpPr>
          <p:nvPr/>
        </p:nvCxnSpPr>
        <p:spPr>
          <a:xfrm flipV="1">
            <a:off x="4451710" y="4361803"/>
            <a:ext cx="2873882" cy="819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57">
            <a:extLst>
              <a:ext uri="{FF2B5EF4-FFF2-40B4-BE49-F238E27FC236}">
                <a16:creationId xmlns:a16="http://schemas.microsoft.com/office/drawing/2014/main" id="{20E9DDBC-87ED-4194-AA2E-3F89E0E4090D}"/>
              </a:ext>
            </a:extLst>
          </p:cNvPr>
          <p:cNvSpPr/>
          <p:nvPr/>
        </p:nvSpPr>
        <p:spPr>
          <a:xfrm>
            <a:off x="7195592" y="5397311"/>
            <a:ext cx="4296320" cy="704260"/>
          </a:xfrm>
          <a:prstGeom prst="roundRect">
            <a:avLst>
              <a:gd name="adj" fmla="val 362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45BCC0D-FC38-44F4-BDB9-00D60E5F3CA3}"/>
              </a:ext>
            </a:extLst>
          </p:cNvPr>
          <p:cNvSpPr txBox="1"/>
          <p:nvPr/>
        </p:nvSpPr>
        <p:spPr>
          <a:xfrm>
            <a:off x="7196937" y="5026180"/>
            <a:ext cx="2359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en-US" altLang="ko-KR" sz="1600" dirty="0" err="1"/>
              <a:t>FindNextPoint</a:t>
            </a:r>
            <a:r>
              <a:rPr lang="en-US" altLang="ko-KR" sz="1600" dirty="0"/>
              <a:t>&gt;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3A1F88D-C885-496A-9F32-F22DA2A6AEF5}"/>
              </a:ext>
            </a:extLst>
          </p:cNvPr>
          <p:cNvCxnSpPr>
            <a:cxnSpLocks/>
          </p:cNvCxnSpPr>
          <p:nvPr/>
        </p:nvCxnSpPr>
        <p:spPr>
          <a:xfrm>
            <a:off x="4491684" y="5723090"/>
            <a:ext cx="2833908" cy="4612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88BCAB4-D4DB-426F-B325-1989D70D2BCB}"/>
              </a:ext>
            </a:extLst>
          </p:cNvPr>
          <p:cNvSpPr/>
          <p:nvPr/>
        </p:nvSpPr>
        <p:spPr>
          <a:xfrm>
            <a:off x="3671616" y="5327480"/>
            <a:ext cx="409575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메소드를 메소드 객체로 전환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AEF3B55-BFFE-46FC-A8C9-DF830A2C5E92}"/>
              </a:ext>
            </a:extLst>
          </p:cNvPr>
          <p:cNvSpPr txBox="1"/>
          <p:nvPr/>
        </p:nvSpPr>
        <p:spPr>
          <a:xfrm>
            <a:off x="7325592" y="5569201"/>
            <a:ext cx="4296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FindNextPoint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877872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자유형 9">
            <a:extLst>
              <a:ext uri="{FF2B5EF4-FFF2-40B4-BE49-F238E27FC236}">
                <a16:creationId xmlns:a16="http://schemas.microsoft.com/office/drawing/2014/main" id="{F4282513-7370-4074-96AF-85B6C3C1C0F7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모서리가 둥근 직사각형 7">
            <a:extLst>
              <a:ext uri="{FF2B5EF4-FFF2-40B4-BE49-F238E27FC236}">
                <a16:creationId xmlns:a16="http://schemas.microsoft.com/office/drawing/2014/main" id="{102CEA9B-2915-4C06-89B7-C6232207EEF6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706961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InGameController.java  (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InGameData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이동한 메서드들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B30A66-A7B8-4C05-B2DF-8523152312FE}"/>
              </a:ext>
            </a:extLst>
          </p:cNvPr>
          <p:cNvSpPr/>
          <p:nvPr/>
        </p:nvSpPr>
        <p:spPr>
          <a:xfrm>
            <a:off x="5261884" y="1059708"/>
            <a:ext cx="6113145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메서드명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변경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중복코드 </a:t>
            </a:r>
            <a:r>
              <a:rPr lang="en-US" altLang="ko-KR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initPlayer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메서드 추출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4314B-3E3D-4F06-A3AC-F269127FF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63" y="1447174"/>
            <a:ext cx="3363006" cy="139402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27A805-29A5-49F1-A0F3-A83B370B8AAF}"/>
              </a:ext>
            </a:extLst>
          </p:cNvPr>
          <p:cNvSpPr/>
          <p:nvPr/>
        </p:nvSpPr>
        <p:spPr>
          <a:xfrm>
            <a:off x="6155445" y="2925051"/>
            <a:ext cx="6366603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중복 코드 메서드 추출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/ 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내부 알고리즘 수정을 통한 메서드 통일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67870E-E59D-4B11-AAF4-C6648A48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162" y="3334658"/>
            <a:ext cx="4717981" cy="314532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184103-FD24-4C64-AB7C-C2E6A7EBDFED}"/>
              </a:ext>
            </a:extLst>
          </p:cNvPr>
          <p:cNvSpPr/>
          <p:nvPr/>
        </p:nvSpPr>
        <p:spPr>
          <a:xfrm>
            <a:off x="1178376" y="820307"/>
            <a:ext cx="66955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리팩토링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5B7032-ACC8-42B8-9216-CC656A1815A3}"/>
              </a:ext>
            </a:extLst>
          </p:cNvPr>
          <p:cNvSpPr/>
          <p:nvPr/>
        </p:nvSpPr>
        <p:spPr>
          <a:xfrm>
            <a:off x="6083979" y="820307"/>
            <a:ext cx="66955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리팩토링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후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A67E2E-7DF6-4D14-A3B3-5FF65D732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519" y="3159988"/>
            <a:ext cx="4493344" cy="3145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BFF9D7-5BA8-4F7B-9FEF-EC4F044E6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092" y="1151883"/>
            <a:ext cx="1905262" cy="18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74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모서리가 둥근 직사각형 7">
            <a:extLst>
              <a:ext uri="{FF2B5EF4-FFF2-40B4-BE49-F238E27FC236}">
                <a16:creationId xmlns:a16="http://schemas.microsoft.com/office/drawing/2014/main" id="{6062A40A-2B09-4099-B607-7E5B895E1446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FindNextPoint.java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A00CB936-4998-4C38-8CEB-C328F0E8D79D}"/>
              </a:ext>
            </a:extLst>
          </p:cNvPr>
          <p:cNvSpPr/>
          <p:nvPr/>
        </p:nvSpPr>
        <p:spPr>
          <a:xfrm>
            <a:off x="1000672" y="2440524"/>
            <a:ext cx="4038054" cy="912276"/>
          </a:xfrm>
          <a:prstGeom prst="roundRect">
            <a:avLst>
              <a:gd name="adj" fmla="val 32599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모서리가 둥근 직사각형 57">
            <a:extLst>
              <a:ext uri="{FF2B5EF4-FFF2-40B4-BE49-F238E27FC236}">
                <a16:creationId xmlns:a16="http://schemas.microsoft.com/office/drawing/2014/main" id="{EA5C7CC1-20B5-4AD3-88C1-5169EFD2DBB0}"/>
              </a:ext>
            </a:extLst>
          </p:cNvPr>
          <p:cNvSpPr/>
          <p:nvPr/>
        </p:nvSpPr>
        <p:spPr>
          <a:xfrm>
            <a:off x="6197111" y="1721341"/>
            <a:ext cx="4807164" cy="3789929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A0520E-71CA-4D2B-A4C4-6318262DFF84}"/>
              </a:ext>
            </a:extLst>
          </p:cNvPr>
          <p:cNvCxnSpPr>
            <a:cxnSpLocks/>
          </p:cNvCxnSpPr>
          <p:nvPr/>
        </p:nvCxnSpPr>
        <p:spPr>
          <a:xfrm>
            <a:off x="6212536" y="3472124"/>
            <a:ext cx="4776313" cy="6466"/>
          </a:xfrm>
          <a:prstGeom prst="line">
            <a:avLst/>
          </a:prstGeom>
          <a:ln w="635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4432F89-8B57-4125-972F-A5412505F78E}"/>
              </a:ext>
            </a:extLst>
          </p:cNvPr>
          <p:cNvCxnSpPr>
            <a:cxnSpLocks/>
          </p:cNvCxnSpPr>
          <p:nvPr/>
        </p:nvCxnSpPr>
        <p:spPr>
          <a:xfrm>
            <a:off x="6215947" y="4334254"/>
            <a:ext cx="4776313" cy="6466"/>
          </a:xfrm>
          <a:prstGeom prst="line">
            <a:avLst/>
          </a:prstGeom>
          <a:ln w="635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C6DB8EA-CBD6-4035-8D22-EA7EC41004DB}"/>
              </a:ext>
            </a:extLst>
          </p:cNvPr>
          <p:cNvSpPr txBox="1"/>
          <p:nvPr/>
        </p:nvSpPr>
        <p:spPr>
          <a:xfrm>
            <a:off x="6359431" y="2038983"/>
            <a:ext cx="4282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private </a:t>
            </a:r>
            <a:r>
              <a:rPr lang="en-US" altLang="ko-KR" sz="1400" dirty="0" err="1"/>
              <a:t>InGameData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inGameData</a:t>
            </a:r>
            <a:endParaRPr lang="en-US" altLang="ko-KR" sz="1400" dirty="0"/>
          </a:p>
          <a:p>
            <a:r>
              <a:rPr lang="en-US" altLang="ko-KR" sz="1400" dirty="0"/>
              <a:t>private </a:t>
            </a:r>
            <a:r>
              <a:rPr lang="en-US" altLang="ko-KR" sz="1400" dirty="0" err="1"/>
              <a:t>ThrowData</a:t>
            </a:r>
            <a:r>
              <a:rPr lang="en-US" altLang="ko-KR" sz="1400" dirty="0"/>
              <a:t> data</a:t>
            </a:r>
          </a:p>
          <a:p>
            <a:r>
              <a:rPr lang="en-US" altLang="ko-KR" sz="1400" dirty="0"/>
              <a:t>private Pawn </a:t>
            </a:r>
            <a:r>
              <a:rPr lang="en-US" altLang="ko-KR" sz="1400" dirty="0" err="1"/>
              <a:t>preview,focused</a:t>
            </a:r>
            <a:endParaRPr lang="en-US" altLang="ko-KR" sz="1400" dirty="0"/>
          </a:p>
          <a:p>
            <a:r>
              <a:rPr lang="en-US" altLang="ko-KR" sz="1400" dirty="0"/>
              <a:t>private int </a:t>
            </a:r>
            <a:r>
              <a:rPr lang="en-US" altLang="ko-KR" sz="1400" dirty="0" err="1"/>
              <a:t>yutResult</a:t>
            </a:r>
            <a:endParaRPr lang="en-US" altLang="ko-KR" sz="1400" dirty="0"/>
          </a:p>
          <a:p>
            <a:r>
              <a:rPr lang="en-US" altLang="ko-KR" sz="1400" dirty="0"/>
              <a:t>private int </a:t>
            </a:r>
            <a:r>
              <a:rPr lang="en-US" altLang="ko-KR" sz="1400" dirty="0" err="1"/>
              <a:t>indexOfFocusedPawn</a:t>
            </a:r>
            <a:endParaRPr lang="en-US" altLang="ko-KR" sz="1400" dirty="0"/>
          </a:p>
          <a:p>
            <a:r>
              <a:rPr lang="en-US" altLang="ko-KR" sz="1400" dirty="0"/>
              <a:t>private int[ ][ ] </a:t>
            </a:r>
            <a:r>
              <a:rPr lang="en-US" altLang="ko-KR" sz="1400" dirty="0" err="1"/>
              <a:t>lookupTable</a:t>
            </a:r>
            <a:endParaRPr lang="en-US" altLang="ko-KR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598B4E-D9BB-4454-859A-CD369FF8EDA0}"/>
              </a:ext>
            </a:extLst>
          </p:cNvPr>
          <p:cNvSpPr txBox="1"/>
          <p:nvPr/>
        </p:nvSpPr>
        <p:spPr>
          <a:xfrm>
            <a:off x="6377745" y="1761412"/>
            <a:ext cx="1261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ECC092E-A76E-487E-A6FD-44C0CE03EFD3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2962069" y="2978828"/>
            <a:ext cx="3455929" cy="2081187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FAA0D8D-3219-4CDA-A514-200F0483FCDA}"/>
              </a:ext>
            </a:extLst>
          </p:cNvPr>
          <p:cNvSpPr txBox="1"/>
          <p:nvPr/>
        </p:nvSpPr>
        <p:spPr>
          <a:xfrm>
            <a:off x="6368894" y="3541143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생성자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4EB205-7BB3-4D18-8B92-C056FB37BBBE}"/>
              </a:ext>
            </a:extLst>
          </p:cNvPr>
          <p:cNvSpPr txBox="1"/>
          <p:nvPr/>
        </p:nvSpPr>
        <p:spPr>
          <a:xfrm>
            <a:off x="6377745" y="3879335"/>
            <a:ext cx="381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en-US" altLang="ko-KR" sz="1400" dirty="0" err="1"/>
              <a:t>FindNextPoint</a:t>
            </a:r>
            <a:r>
              <a:rPr lang="en-US" altLang="ko-KR" sz="1400" dirty="0"/>
              <a:t>()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960F66-5AE9-450D-A4E3-5F8353AC09D0}"/>
              </a:ext>
            </a:extLst>
          </p:cNvPr>
          <p:cNvSpPr txBox="1"/>
          <p:nvPr/>
        </p:nvSpPr>
        <p:spPr>
          <a:xfrm>
            <a:off x="6368407" y="4496910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1FE8CFB-736F-4F6F-948A-92600BDE8E4C}"/>
              </a:ext>
            </a:extLst>
          </p:cNvPr>
          <p:cNvSpPr txBox="1"/>
          <p:nvPr/>
        </p:nvSpPr>
        <p:spPr>
          <a:xfrm>
            <a:off x="6417998" y="4906126"/>
            <a:ext cx="381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setNextPoint</a:t>
            </a:r>
            <a:r>
              <a:rPr lang="en-US" altLang="ko-KR" sz="1400" dirty="0"/>
              <a:t>()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07B1E07-5E72-4615-8502-D6BB4A519541}"/>
              </a:ext>
            </a:extLst>
          </p:cNvPr>
          <p:cNvSpPr/>
          <p:nvPr/>
        </p:nvSpPr>
        <p:spPr>
          <a:xfrm>
            <a:off x="2761432" y="3666555"/>
            <a:ext cx="35084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lookupTable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을 통한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switch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 </a:t>
            </a: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리팩토링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20C79F-BD5D-4318-BD33-B4A4D3A99F44}"/>
              </a:ext>
            </a:extLst>
          </p:cNvPr>
          <p:cNvSpPr txBox="1"/>
          <p:nvPr/>
        </p:nvSpPr>
        <p:spPr>
          <a:xfrm>
            <a:off x="1120096" y="2581193"/>
            <a:ext cx="4282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findNextPoint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ThrowData</a:t>
            </a:r>
            <a:r>
              <a:rPr lang="en-US" altLang="ko-KR" sz="1400" dirty="0"/>
              <a:t> data){</a:t>
            </a:r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장황한 </a:t>
            </a:r>
            <a:r>
              <a:rPr lang="en-US" altLang="ko-KR" sz="1400" dirty="0"/>
              <a:t>switch</a:t>
            </a:r>
            <a:r>
              <a:rPr lang="ko-KR" altLang="en-US" sz="1400" dirty="0"/>
              <a:t>문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80E2BD-F9E7-4B0B-AA4F-1AF16C4ABBD8}"/>
              </a:ext>
            </a:extLst>
          </p:cNvPr>
          <p:cNvSpPr txBox="1"/>
          <p:nvPr/>
        </p:nvSpPr>
        <p:spPr>
          <a:xfrm>
            <a:off x="1003558" y="2049255"/>
            <a:ext cx="1764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기존 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384A48-9260-4B17-8CA8-4CF59A7BCFB8}"/>
              </a:ext>
            </a:extLst>
          </p:cNvPr>
          <p:cNvSpPr txBox="1"/>
          <p:nvPr/>
        </p:nvSpPr>
        <p:spPr>
          <a:xfrm>
            <a:off x="6184797" y="1365324"/>
            <a:ext cx="2359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&lt;FindNextPoint.java&gt;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98B7A3C-041C-4466-A03D-09E4D228BDCC}"/>
              </a:ext>
            </a:extLst>
          </p:cNvPr>
          <p:cNvCxnSpPr>
            <a:cxnSpLocks/>
          </p:cNvCxnSpPr>
          <p:nvPr/>
        </p:nvCxnSpPr>
        <p:spPr>
          <a:xfrm>
            <a:off x="2962069" y="2985879"/>
            <a:ext cx="3406338" cy="28011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006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모서리가 둥근 직사각형 7">
            <a:extLst>
              <a:ext uri="{FF2B5EF4-FFF2-40B4-BE49-F238E27FC236}">
                <a16:creationId xmlns:a16="http://schemas.microsoft.com/office/drawing/2014/main" id="{6062A40A-2B09-4099-B607-7E5B895E1446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FindNextPoint.java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383754-5873-43FF-9B3E-1A7B6299A3A7}"/>
              </a:ext>
            </a:extLst>
          </p:cNvPr>
          <p:cNvSpPr/>
          <p:nvPr/>
        </p:nvSpPr>
        <p:spPr>
          <a:xfrm>
            <a:off x="3506918" y="514101"/>
            <a:ext cx="66955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리팩토링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9A1B37-C784-40F8-BCD1-83FCD5D4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432" y="1199826"/>
            <a:ext cx="5993268" cy="4396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9AA108-989E-4DB0-A8CE-354B8FDCA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53" y="1028981"/>
            <a:ext cx="5272143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59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모서리가 둥근 직사각형 7">
            <a:extLst>
              <a:ext uri="{FF2B5EF4-FFF2-40B4-BE49-F238E27FC236}">
                <a16:creationId xmlns:a16="http://schemas.microsoft.com/office/drawing/2014/main" id="{6062A40A-2B09-4099-B607-7E5B895E1446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FindNextPoint.java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4F7F39-0F0B-43BC-8EF7-EF8DC01E8FF7}"/>
              </a:ext>
            </a:extLst>
          </p:cNvPr>
          <p:cNvSpPr/>
          <p:nvPr/>
        </p:nvSpPr>
        <p:spPr>
          <a:xfrm>
            <a:off x="829931" y="995967"/>
            <a:ext cx="35084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필드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8AB99A-FD6B-41DB-89D7-AFBAF264512D}"/>
              </a:ext>
            </a:extLst>
          </p:cNvPr>
          <p:cNvSpPr/>
          <p:nvPr/>
        </p:nvSpPr>
        <p:spPr>
          <a:xfrm>
            <a:off x="4672990" y="995966"/>
            <a:ext cx="35084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생성자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6EED4E-5116-4DF0-ABE3-8A97899CE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93" y="1390473"/>
            <a:ext cx="2957660" cy="50317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48804E-D183-4BBB-A847-3C62A00D5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807" y="1428189"/>
            <a:ext cx="5686425" cy="185737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F52C2F-8C82-45BE-AE59-033EF5CCC777}"/>
              </a:ext>
            </a:extLst>
          </p:cNvPr>
          <p:cNvSpPr/>
          <p:nvPr/>
        </p:nvSpPr>
        <p:spPr>
          <a:xfrm>
            <a:off x="4672990" y="3509909"/>
            <a:ext cx="35084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782AA6-6F5F-4A80-B2F0-F0B81E4B8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497" y="3869566"/>
            <a:ext cx="6775774" cy="250509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383754-5873-43FF-9B3E-1A7B6299A3A7}"/>
              </a:ext>
            </a:extLst>
          </p:cNvPr>
          <p:cNvSpPr/>
          <p:nvPr/>
        </p:nvSpPr>
        <p:spPr>
          <a:xfrm>
            <a:off x="3506918" y="514101"/>
            <a:ext cx="66955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리팩토링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후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50173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7">
            <a:extLst>
              <a:ext uri="{FF2B5EF4-FFF2-40B4-BE49-F238E27FC236}">
                <a16:creationId xmlns:a16="http://schemas.microsoft.com/office/drawing/2014/main" id="{E72B885C-9569-4F5A-B539-262FE430EF01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Pawn.java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8" name="모서리가 둥근 직사각형 57"/>
          <p:cNvSpPr/>
          <p:nvPr/>
        </p:nvSpPr>
        <p:spPr>
          <a:xfrm>
            <a:off x="7233386" y="1231240"/>
            <a:ext cx="3300007" cy="4853427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272C304-2EFE-4F5B-AE9C-49E60C570F3E}"/>
              </a:ext>
            </a:extLst>
          </p:cNvPr>
          <p:cNvCxnSpPr>
            <a:cxnSpLocks/>
          </p:cNvCxnSpPr>
          <p:nvPr/>
        </p:nvCxnSpPr>
        <p:spPr>
          <a:xfrm flipV="1">
            <a:off x="7237056" y="2048135"/>
            <a:ext cx="3259607" cy="18922"/>
          </a:xfrm>
          <a:prstGeom prst="line">
            <a:avLst/>
          </a:prstGeom>
          <a:ln w="63500" cap="rnd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A00CB936-4998-4C38-8CEB-C328F0E8D79D}"/>
              </a:ext>
            </a:extLst>
          </p:cNvPr>
          <p:cNvSpPr/>
          <p:nvPr/>
        </p:nvSpPr>
        <p:spPr>
          <a:xfrm>
            <a:off x="1420537" y="1240290"/>
            <a:ext cx="3300007" cy="4853427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6E693-D24E-4300-A0B5-03F2B6853744}"/>
              </a:ext>
            </a:extLst>
          </p:cNvPr>
          <p:cNvSpPr txBox="1"/>
          <p:nvPr/>
        </p:nvSpPr>
        <p:spPr>
          <a:xfrm>
            <a:off x="1565378" y="1578120"/>
            <a:ext cx="2899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</a:t>
            </a:r>
            <a:r>
              <a:rPr lang="en-US" altLang="ko-KR" sz="1400" dirty="0" err="1"/>
              <a:t>pawnImg</a:t>
            </a:r>
            <a:endParaRPr lang="en-US" altLang="ko-KR" sz="14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D9AE079-A58D-45BC-9094-4DD979CF92AB}"/>
              </a:ext>
            </a:extLst>
          </p:cNvPr>
          <p:cNvCxnSpPr>
            <a:cxnSpLocks/>
          </p:cNvCxnSpPr>
          <p:nvPr/>
        </p:nvCxnSpPr>
        <p:spPr>
          <a:xfrm flipV="1">
            <a:off x="1434774" y="2085360"/>
            <a:ext cx="3259607" cy="18922"/>
          </a:xfrm>
          <a:prstGeom prst="line">
            <a:avLst/>
          </a:prstGeom>
          <a:ln w="63500" cap="rnd">
            <a:solidFill>
              <a:srgbClr val="EE9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498A82-3BE2-4E2B-82A4-9286505A8733}"/>
              </a:ext>
            </a:extLst>
          </p:cNvPr>
          <p:cNvSpPr txBox="1"/>
          <p:nvPr/>
        </p:nvSpPr>
        <p:spPr>
          <a:xfrm>
            <a:off x="1558265" y="2847166"/>
            <a:ext cx="29989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isFinished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String </a:t>
            </a:r>
            <a:r>
              <a:rPr lang="en-US" altLang="ko-KR" sz="1400" dirty="0" err="1"/>
              <a:t>ImgSource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setIndex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idx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setFinished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a)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F3294F-E221-4DCB-9D62-BF00498C8D85}"/>
              </a:ext>
            </a:extLst>
          </p:cNvPr>
          <p:cNvSpPr txBox="1"/>
          <p:nvPr/>
        </p:nvSpPr>
        <p:spPr>
          <a:xfrm>
            <a:off x="1558265" y="4802866"/>
            <a:ext cx="2456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Pawn_init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211D28-1A95-4869-85B5-E9D350D8A396}"/>
              </a:ext>
            </a:extLst>
          </p:cNvPr>
          <p:cNvSpPr txBox="1"/>
          <p:nvPr/>
        </p:nvSpPr>
        <p:spPr>
          <a:xfrm>
            <a:off x="7373626" y="1574401"/>
            <a:ext cx="2899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</a:t>
            </a:r>
            <a:r>
              <a:rPr lang="en-US" altLang="ko-KR" sz="1400" dirty="0" err="1"/>
              <a:t>strPawnImg</a:t>
            </a:r>
            <a:endParaRPr lang="en-US" altLang="ko-KR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8A7AE7-A885-4954-8847-F01192D9F387}"/>
              </a:ext>
            </a:extLst>
          </p:cNvPr>
          <p:cNvSpPr txBox="1"/>
          <p:nvPr/>
        </p:nvSpPr>
        <p:spPr>
          <a:xfrm>
            <a:off x="7337321" y="2750896"/>
            <a:ext cx="31505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int </a:t>
            </a:r>
            <a:r>
              <a:rPr lang="en-US" altLang="ko-KR" sz="1400" dirty="0" err="1"/>
              <a:t>getCurrentIndex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setCurrentIndex</a:t>
            </a:r>
            <a:r>
              <a:rPr lang="en-US" altLang="ko-KR" sz="1400" dirty="0"/>
              <a:t>(int </a:t>
            </a:r>
            <a:r>
              <a:rPr lang="en-US" altLang="ko-KR" sz="1400" dirty="0" err="1"/>
              <a:t>idx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getIsFinished</a:t>
            </a:r>
            <a:r>
              <a:rPr lang="en-US" altLang="ko-KR" sz="1400" dirty="0"/>
              <a:t>()    public void </a:t>
            </a:r>
            <a:r>
              <a:rPr lang="en-US" altLang="ko-KR" sz="1400" dirty="0" err="1"/>
              <a:t>setIsFinished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a)</a:t>
            </a:r>
          </a:p>
          <a:p>
            <a:r>
              <a:rPr lang="en-US" altLang="ko-KR" sz="1400" dirty="0"/>
              <a:t>public String </a:t>
            </a:r>
            <a:r>
              <a:rPr lang="en-US" altLang="ko-KR" sz="1400" dirty="0" err="1"/>
              <a:t>getPawnImg</a:t>
            </a:r>
            <a:r>
              <a:rPr lang="en-US" altLang="ko-KR" sz="1400" dirty="0"/>
              <a:t>()    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setPawnImg</a:t>
            </a:r>
            <a:r>
              <a:rPr lang="en-US" altLang="ko-KR" sz="1400" dirty="0"/>
              <a:t>(String 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public int </a:t>
            </a:r>
            <a:r>
              <a:rPr lang="en-US" altLang="ko-KR" sz="1400" dirty="0" err="1"/>
              <a:t>getPawnNumber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1ABBBC-749B-4BAD-8E44-D8D661E313C3}"/>
              </a:ext>
            </a:extLst>
          </p:cNvPr>
          <p:cNvSpPr txBox="1"/>
          <p:nvPr/>
        </p:nvSpPr>
        <p:spPr>
          <a:xfrm>
            <a:off x="7337321" y="4802866"/>
            <a:ext cx="2456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pawnInit</a:t>
            </a:r>
            <a:r>
              <a:rPr lang="en-US" altLang="ko-KR" sz="1400" dirty="0"/>
              <a:t>()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F14D22-865D-4BE1-BF94-B44578386550}"/>
              </a:ext>
            </a:extLst>
          </p:cNvPr>
          <p:cNvSpPr/>
          <p:nvPr/>
        </p:nvSpPr>
        <p:spPr>
          <a:xfrm>
            <a:off x="4860784" y="1388310"/>
            <a:ext cx="350842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변수명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변경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필드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private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D7E6170-5DE9-4C36-B2C5-F7B05F677C69}"/>
              </a:ext>
            </a:extLst>
          </p:cNvPr>
          <p:cNvCxnSpPr>
            <a:cxnSpLocks/>
          </p:cNvCxnSpPr>
          <p:nvPr/>
        </p:nvCxnSpPr>
        <p:spPr>
          <a:xfrm>
            <a:off x="4557246" y="3243327"/>
            <a:ext cx="249125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4D2579-7192-4348-A162-E39FA6BC0C5E}"/>
              </a:ext>
            </a:extLst>
          </p:cNvPr>
          <p:cNvSpPr/>
          <p:nvPr/>
        </p:nvSpPr>
        <p:spPr>
          <a:xfrm>
            <a:off x="4939562" y="2870391"/>
            <a:ext cx="3508428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메서드명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변경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없는 </a:t>
            </a:r>
            <a:r>
              <a:rPr lang="en-US" altLang="ko-KR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get,set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5B127C2-8C34-4550-9454-EB243B7883C2}"/>
              </a:ext>
            </a:extLst>
          </p:cNvPr>
          <p:cNvSpPr/>
          <p:nvPr/>
        </p:nvSpPr>
        <p:spPr>
          <a:xfrm>
            <a:off x="4860784" y="4544590"/>
            <a:ext cx="350842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메서드명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변경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내부 값 지정 방식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변경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9B6861-55F1-40B5-AB1A-CFC84009766E}"/>
              </a:ext>
            </a:extLst>
          </p:cNvPr>
          <p:cNvSpPr txBox="1"/>
          <p:nvPr/>
        </p:nvSpPr>
        <p:spPr>
          <a:xfrm>
            <a:off x="1558265" y="1259516"/>
            <a:ext cx="128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2C5A1B-59C6-486F-9CAC-CE2BBABE9E07}"/>
              </a:ext>
            </a:extLst>
          </p:cNvPr>
          <p:cNvSpPr txBox="1"/>
          <p:nvPr/>
        </p:nvSpPr>
        <p:spPr>
          <a:xfrm>
            <a:off x="1507635" y="2237667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5BC6D6-6228-40FC-B889-BB680160D06A}"/>
              </a:ext>
            </a:extLst>
          </p:cNvPr>
          <p:cNvSpPr txBox="1"/>
          <p:nvPr/>
        </p:nvSpPr>
        <p:spPr>
          <a:xfrm>
            <a:off x="7286691" y="1296765"/>
            <a:ext cx="128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필드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432F8A-681A-4D02-8779-22B05D6461FE}"/>
              </a:ext>
            </a:extLst>
          </p:cNvPr>
          <p:cNvSpPr txBox="1"/>
          <p:nvPr/>
        </p:nvSpPr>
        <p:spPr>
          <a:xfrm>
            <a:off x="7286691" y="2219086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3D1C04A-A4EE-46A6-9523-2BC489171867}"/>
              </a:ext>
            </a:extLst>
          </p:cNvPr>
          <p:cNvCxnSpPr>
            <a:cxnSpLocks/>
          </p:cNvCxnSpPr>
          <p:nvPr/>
        </p:nvCxnSpPr>
        <p:spPr>
          <a:xfrm>
            <a:off x="4524277" y="1766952"/>
            <a:ext cx="249125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A760E4-E203-4E5E-B0CD-C6746F2D9C47}"/>
              </a:ext>
            </a:extLst>
          </p:cNvPr>
          <p:cNvCxnSpPr>
            <a:cxnSpLocks/>
          </p:cNvCxnSpPr>
          <p:nvPr/>
        </p:nvCxnSpPr>
        <p:spPr>
          <a:xfrm>
            <a:off x="4524277" y="4891152"/>
            <a:ext cx="249125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67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모서리가 둥근 직사각형 7">
            <a:extLst>
              <a:ext uri="{FF2B5EF4-FFF2-40B4-BE49-F238E27FC236}">
                <a16:creationId xmlns:a16="http://schemas.microsoft.com/office/drawing/2014/main" id="{E72B885C-9569-4F5A-B539-262FE430EF01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Pawn.java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D5A172-C927-4F65-B373-EC1A7FE642B8}"/>
              </a:ext>
            </a:extLst>
          </p:cNvPr>
          <p:cNvSpPr/>
          <p:nvPr/>
        </p:nvSpPr>
        <p:spPr>
          <a:xfrm>
            <a:off x="5883298" y="1338589"/>
            <a:ext cx="35084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변수명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변경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/ 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필드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private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E9B0BF-86BA-4C2F-AD41-0BD838ADE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36" y="1753023"/>
            <a:ext cx="2972664" cy="76121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E1A145E-BA68-47AB-B593-AEC2F1ED2148}"/>
              </a:ext>
            </a:extLst>
          </p:cNvPr>
          <p:cNvSpPr/>
          <p:nvPr/>
        </p:nvSpPr>
        <p:spPr>
          <a:xfrm>
            <a:off x="5842355" y="2514235"/>
            <a:ext cx="4524277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메서드명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변경 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없는 </a:t>
            </a:r>
            <a:r>
              <a:rPr lang="en-US" altLang="ko-KR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get,set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구현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00E7C4-A8E7-4D4C-A06E-BA1930B91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088" y="3012711"/>
            <a:ext cx="3521624" cy="225763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6FD2D4-A79A-40DB-AA12-59294AC16015}"/>
              </a:ext>
            </a:extLst>
          </p:cNvPr>
          <p:cNvSpPr/>
          <p:nvPr/>
        </p:nvSpPr>
        <p:spPr>
          <a:xfrm>
            <a:off x="5781048" y="5288846"/>
            <a:ext cx="35084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메서드명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변경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/ 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내부 값 지정 방식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변경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490FD9-049E-4253-B441-F03C9439A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138" y="5758254"/>
            <a:ext cx="1542962" cy="7578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4C0091-D8C8-413B-B572-435168A098FB}"/>
              </a:ext>
            </a:extLst>
          </p:cNvPr>
          <p:cNvSpPr/>
          <p:nvPr/>
        </p:nvSpPr>
        <p:spPr>
          <a:xfrm>
            <a:off x="919793" y="969424"/>
            <a:ext cx="66955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리팩토링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90E846-D76C-44D7-A88A-48882B90D519}"/>
              </a:ext>
            </a:extLst>
          </p:cNvPr>
          <p:cNvSpPr/>
          <p:nvPr/>
        </p:nvSpPr>
        <p:spPr>
          <a:xfrm>
            <a:off x="5825396" y="969424"/>
            <a:ext cx="66955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리팩토링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후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751C49-0ACE-4C52-9005-C2AE0AA3B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83" y="1646487"/>
            <a:ext cx="2695575" cy="885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8D514E-D4B6-4E9D-A584-5667366EB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83" y="5577681"/>
            <a:ext cx="2295525" cy="923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E341C3-DC99-4AE6-889D-67240235C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83" y="3169388"/>
            <a:ext cx="43243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99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모서리가 둥근 직사각형 7">
            <a:extLst>
              <a:ext uri="{FF2B5EF4-FFF2-40B4-BE49-F238E27FC236}">
                <a16:creationId xmlns:a16="http://schemas.microsoft.com/office/drawing/2014/main" id="{FE37716A-9A4F-413E-805A-10E434A54483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MainPanel.java 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7" name="모서리가 둥근 직사각형 57">
            <a:extLst>
              <a:ext uri="{FF2B5EF4-FFF2-40B4-BE49-F238E27FC236}">
                <a16:creationId xmlns:a16="http://schemas.microsoft.com/office/drawing/2014/main" id="{A00CB936-4998-4C38-8CEB-C328F0E8D79D}"/>
              </a:ext>
            </a:extLst>
          </p:cNvPr>
          <p:cNvSpPr/>
          <p:nvPr/>
        </p:nvSpPr>
        <p:spPr>
          <a:xfrm>
            <a:off x="1828800" y="1533524"/>
            <a:ext cx="3004193" cy="3589909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F3294F-E221-4DCB-9D62-BF00498C8D85}"/>
              </a:ext>
            </a:extLst>
          </p:cNvPr>
          <p:cNvSpPr txBox="1"/>
          <p:nvPr/>
        </p:nvSpPr>
        <p:spPr>
          <a:xfrm>
            <a:off x="2021248" y="2449012"/>
            <a:ext cx="2456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showMenu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showInGame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showExplain</a:t>
            </a:r>
            <a:r>
              <a:rPr lang="en-US" altLang="ko-KR" sz="1400" dirty="0"/>
              <a:t>()</a:t>
            </a:r>
            <a:endParaRPr lang="ko-KR" altLang="en-US" sz="1400" dirty="0"/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showRank</a:t>
            </a:r>
            <a:r>
              <a:rPr lang="en-US" altLang="ko-KR" sz="1400" dirty="0"/>
              <a:t>()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4F2DEA-4FE8-41B3-B3CA-FE2CDB7432D0}"/>
              </a:ext>
            </a:extLst>
          </p:cNvPr>
          <p:cNvSpPr txBox="1"/>
          <p:nvPr/>
        </p:nvSpPr>
        <p:spPr>
          <a:xfrm>
            <a:off x="2015054" y="1626853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45" name="모서리가 둥근 직사각형 57">
            <a:extLst>
              <a:ext uri="{FF2B5EF4-FFF2-40B4-BE49-F238E27FC236}">
                <a16:creationId xmlns:a16="http://schemas.microsoft.com/office/drawing/2014/main" id="{BA6797A4-5F8B-45C1-9860-30F54F17019B}"/>
              </a:ext>
            </a:extLst>
          </p:cNvPr>
          <p:cNvSpPr/>
          <p:nvPr/>
        </p:nvSpPr>
        <p:spPr>
          <a:xfrm>
            <a:off x="6801967" y="1533524"/>
            <a:ext cx="3004193" cy="3589909"/>
          </a:xfrm>
          <a:prstGeom prst="roundRect">
            <a:avLst>
              <a:gd name="adj" fmla="val 10673"/>
            </a:avLst>
          </a:prstGeom>
          <a:noFill/>
          <a:ln w="41275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66D35F-F1ED-46A3-8791-6C88A3394437}"/>
              </a:ext>
            </a:extLst>
          </p:cNvPr>
          <p:cNvSpPr txBox="1"/>
          <p:nvPr/>
        </p:nvSpPr>
        <p:spPr>
          <a:xfrm>
            <a:off x="7110683" y="3924194"/>
            <a:ext cx="3324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showPanel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3DBA1B-211D-4D2C-8F6E-4299C83B0533}"/>
              </a:ext>
            </a:extLst>
          </p:cNvPr>
          <p:cNvSpPr txBox="1"/>
          <p:nvPr/>
        </p:nvSpPr>
        <p:spPr>
          <a:xfrm>
            <a:off x="6988221" y="1626853"/>
            <a:ext cx="127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/>
              <a:t>메서드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8027A38-B5FF-473A-9AF4-5328ADCD567A}"/>
              </a:ext>
            </a:extLst>
          </p:cNvPr>
          <p:cNvCxnSpPr>
            <a:cxnSpLocks/>
          </p:cNvCxnSpPr>
          <p:nvPr/>
        </p:nvCxnSpPr>
        <p:spPr>
          <a:xfrm>
            <a:off x="4524277" y="2930892"/>
            <a:ext cx="249125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596D26E-3772-49A5-81B1-7902267A0F5F}"/>
              </a:ext>
            </a:extLst>
          </p:cNvPr>
          <p:cNvSpPr txBox="1"/>
          <p:nvPr/>
        </p:nvSpPr>
        <p:spPr>
          <a:xfrm>
            <a:off x="7110683" y="2480245"/>
            <a:ext cx="2456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showMenu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showInGame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showExplain</a:t>
            </a:r>
            <a:r>
              <a:rPr lang="en-US" altLang="ko-KR" sz="1400" dirty="0"/>
              <a:t>()</a:t>
            </a:r>
            <a:endParaRPr lang="ko-KR" altLang="en-US" sz="1400" dirty="0"/>
          </a:p>
          <a:p>
            <a:r>
              <a:rPr lang="en-US" altLang="ko-KR" sz="1400" dirty="0"/>
              <a:t>public void </a:t>
            </a:r>
            <a:r>
              <a:rPr lang="en-US" altLang="ko-KR" sz="1400" dirty="0" err="1"/>
              <a:t>showRank</a:t>
            </a:r>
            <a:r>
              <a:rPr lang="en-US" altLang="ko-KR" sz="1400" dirty="0"/>
              <a:t>()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567675A-C196-4174-90CA-1FFBC33BC498}"/>
              </a:ext>
            </a:extLst>
          </p:cNvPr>
          <p:cNvSpPr/>
          <p:nvPr/>
        </p:nvSpPr>
        <p:spPr>
          <a:xfrm>
            <a:off x="4836069" y="2549281"/>
            <a:ext cx="3508428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 내 중복코드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showRankPanel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 추출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0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>
            <a:extLst>
              <a:ext uri="{FF2B5EF4-FFF2-40B4-BE49-F238E27FC236}">
                <a16:creationId xmlns:a16="http://schemas.microsoft.com/office/drawing/2014/main" id="{A240076B-1E21-4437-9427-6B33A622C1A2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각 삼각형 6">
            <a:extLst>
              <a:ext uri="{FF2B5EF4-FFF2-40B4-BE49-F238E27FC236}">
                <a16:creationId xmlns:a16="http://schemas.microsoft.com/office/drawing/2014/main" id="{05EE7FEC-122E-4217-BA55-189D54231C5E}"/>
              </a:ext>
            </a:extLst>
          </p:cNvPr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99509" y="3088001"/>
            <a:ext cx="636727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dirty="0"/>
              <a:t>시스템 구조도</a:t>
            </a:r>
            <a:endParaRPr lang="en-US" altLang="ko-KR" sz="2800" b="1" dirty="0"/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모서리가 둥근 직사각형 7">
            <a:extLst>
              <a:ext uri="{FF2B5EF4-FFF2-40B4-BE49-F238E27FC236}">
                <a16:creationId xmlns:a16="http://schemas.microsoft.com/office/drawing/2014/main" id="{FE37716A-9A4F-413E-805A-10E434A54483}"/>
              </a:ext>
            </a:extLst>
          </p:cNvPr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3336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MainPanel.java 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885B09-F24D-4093-B170-2597B888A397}"/>
              </a:ext>
            </a:extLst>
          </p:cNvPr>
          <p:cNvSpPr/>
          <p:nvPr/>
        </p:nvSpPr>
        <p:spPr>
          <a:xfrm>
            <a:off x="5825395" y="1433931"/>
            <a:ext cx="66955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 내 중복코드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showRankPanel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메서드 추출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593D54-F891-43A2-A44C-E01CA381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96" y="2106934"/>
            <a:ext cx="5044710" cy="206079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16A06C-56AB-4FC8-84F9-F81D9B0C0102}"/>
              </a:ext>
            </a:extLst>
          </p:cNvPr>
          <p:cNvSpPr/>
          <p:nvPr/>
        </p:nvSpPr>
        <p:spPr>
          <a:xfrm>
            <a:off x="919793" y="1018672"/>
            <a:ext cx="66955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리팩토링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전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9AC4E4-8520-4E37-822F-3D48041E6C30}"/>
              </a:ext>
            </a:extLst>
          </p:cNvPr>
          <p:cNvSpPr/>
          <p:nvPr/>
        </p:nvSpPr>
        <p:spPr>
          <a:xfrm>
            <a:off x="5825396" y="1018672"/>
            <a:ext cx="6695531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</a:t>
            </a: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리팩토링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후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9A1BA5-D925-4D3B-AFE3-2AA108D8E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83" y="1552464"/>
            <a:ext cx="2824417" cy="450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65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>
            <a:extLst>
              <a:ext uri="{FF2B5EF4-FFF2-40B4-BE49-F238E27FC236}">
                <a16:creationId xmlns:a16="http://schemas.microsoft.com/office/drawing/2014/main" id="{A240076B-1E21-4437-9427-6B33A622C1A2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각 삼각형 6">
            <a:extLst>
              <a:ext uri="{FF2B5EF4-FFF2-40B4-BE49-F238E27FC236}">
                <a16:creationId xmlns:a16="http://schemas.microsoft.com/office/drawing/2014/main" id="{05EE7FEC-122E-4217-BA55-189D54231C5E}"/>
              </a:ext>
            </a:extLst>
          </p:cNvPr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99509" y="3088001"/>
            <a:ext cx="636727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변영화</a:t>
            </a:r>
            <a:endParaRPr lang="en-US" altLang="ko-KR" sz="2800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360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9303" y="244014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3892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InputInfo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원래 한 클래스에서 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defRPr/>
            </a:pP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모든 기능 수행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54717F-144F-4C00-BCDB-D03FFCAA38C2}"/>
              </a:ext>
            </a:extLst>
          </p:cNvPr>
          <p:cNvGrpSpPr/>
          <p:nvPr/>
        </p:nvGrpSpPr>
        <p:grpSpPr>
          <a:xfrm>
            <a:off x="915758" y="1223207"/>
            <a:ext cx="3608796" cy="4879875"/>
            <a:chOff x="4786212" y="2519001"/>
            <a:chExt cx="3103713" cy="37790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3430EA-4E4B-4EEB-9CCD-97F45F77A44C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00AD9C9-06EF-48F0-865D-4221C99A4C91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BBD20EB-B7A0-476F-AA78-0145E7C3C549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6F2449CF-3BC5-4D3C-BC92-1B4CCD3C4FAC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7E3B3-285A-408D-AA78-A3A7DADBF6BD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EE929D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5393D5B-045A-4021-8556-84A88BD905A2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80AABFAB-1580-4615-A10B-37391F225155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7F0D09D-5EAD-45CF-A06D-E17A675035D1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3B8047-A9FF-4A7B-A4FA-B47CA11F836B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8971664-89A8-47F5-A337-C38825A302C3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899413-E3C9-4450-8524-24664C254623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47207-F602-41D6-887A-E4A89E026ACC}"/>
                </a:ext>
              </a:extLst>
            </p:cNvPr>
            <p:cNvCxnSpPr>
              <a:stCxn id="16" idx="0"/>
              <a:endCxn id="21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4DB8FD98-A1B5-4823-B005-8D2A4F1C0B51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EE929D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6043B75-0DD9-4B13-B25C-2037B488D766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3468151" y="2338539"/>
            <a:ext cx="872080" cy="1292662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2F2EF1-7B0B-4370-B7C7-0DF0E608EDB3}"/>
              </a:ext>
            </a:extLst>
          </p:cNvPr>
          <p:cNvCxnSpPr>
            <a:cxnSpLocks/>
          </p:cNvCxnSpPr>
          <p:nvPr/>
        </p:nvCxnSpPr>
        <p:spPr>
          <a:xfrm flipV="1">
            <a:off x="4198260" y="1005974"/>
            <a:ext cx="0" cy="5192982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491364D-4553-4B8B-8001-34E3DBB022F3}"/>
              </a:ext>
            </a:extLst>
          </p:cNvPr>
          <p:cNvSpPr/>
          <p:nvPr/>
        </p:nvSpPr>
        <p:spPr>
          <a:xfrm>
            <a:off x="1064372" y="1282418"/>
            <a:ext cx="2614331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InputInfo</a:t>
            </a:r>
            <a:r>
              <a:rPr lang="ko-KR" altLang="en-US" b="1" dirty="0"/>
              <a:t>생성자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2D26201-8D0B-4FCF-9745-09B94F3A1E06}"/>
              </a:ext>
            </a:extLst>
          </p:cNvPr>
          <p:cNvSpPr/>
          <p:nvPr/>
        </p:nvSpPr>
        <p:spPr>
          <a:xfrm>
            <a:off x="1148375" y="1878111"/>
            <a:ext cx="2409544" cy="1181459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B83AB5-5AF7-438E-81D0-4C4E9F662799}"/>
              </a:ext>
            </a:extLst>
          </p:cNvPr>
          <p:cNvSpPr/>
          <p:nvPr/>
        </p:nvSpPr>
        <p:spPr>
          <a:xfrm>
            <a:off x="1724370" y="2290140"/>
            <a:ext cx="660280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btn1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0B5474D-AB21-4B6A-83FD-D834F95F853F}"/>
              </a:ext>
            </a:extLst>
          </p:cNvPr>
          <p:cNvSpPr/>
          <p:nvPr/>
        </p:nvSpPr>
        <p:spPr>
          <a:xfrm>
            <a:off x="1147359" y="3897009"/>
            <a:ext cx="2409544" cy="1181459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D08768F-EB01-4A5B-82A0-2917685CB09F}"/>
              </a:ext>
            </a:extLst>
          </p:cNvPr>
          <p:cNvSpPr/>
          <p:nvPr/>
        </p:nvSpPr>
        <p:spPr>
          <a:xfrm>
            <a:off x="1143224" y="3342814"/>
            <a:ext cx="2614331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ActionListenerInput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F632D1C0-7412-4BF6-9DE3-234D61CC8AE8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2384650" y="2497152"/>
            <a:ext cx="281411" cy="875712"/>
          </a:xfrm>
          <a:prstGeom prst="curvedConnector2">
            <a:avLst/>
          </a:prstGeom>
          <a:ln w="381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0D3A0B5-9E26-41D8-B83C-AC7BCEAB588B}"/>
              </a:ext>
            </a:extLst>
          </p:cNvPr>
          <p:cNvSpPr/>
          <p:nvPr/>
        </p:nvSpPr>
        <p:spPr>
          <a:xfrm>
            <a:off x="1270159" y="4206741"/>
            <a:ext cx="2614331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actionPerformed</a:t>
            </a:r>
            <a:r>
              <a:rPr lang="en-US" altLang="ko-KR" b="1" dirty="0"/>
              <a:t>()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40AD356-FBE6-48B1-B965-1A8840DB96A4}"/>
              </a:ext>
            </a:extLst>
          </p:cNvPr>
          <p:cNvSpPr/>
          <p:nvPr/>
        </p:nvSpPr>
        <p:spPr>
          <a:xfrm>
            <a:off x="4753120" y="2737832"/>
            <a:ext cx="2470721" cy="1908173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57">
            <a:extLst>
              <a:ext uri="{FF2B5EF4-FFF2-40B4-BE49-F238E27FC236}">
                <a16:creationId xmlns:a16="http://schemas.microsoft.com/office/drawing/2014/main" id="{4C3ED4EB-0B32-4814-8984-1400B17FD18A}"/>
              </a:ext>
            </a:extLst>
          </p:cNvPr>
          <p:cNvSpPr/>
          <p:nvPr/>
        </p:nvSpPr>
        <p:spPr>
          <a:xfrm>
            <a:off x="4403896" y="1386140"/>
            <a:ext cx="3236571" cy="4812816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D0687D-BE7B-4044-9CB8-D7FCEF5FA3C2}"/>
              </a:ext>
            </a:extLst>
          </p:cNvPr>
          <p:cNvSpPr/>
          <p:nvPr/>
        </p:nvSpPr>
        <p:spPr>
          <a:xfrm>
            <a:off x="5427464" y="863992"/>
            <a:ext cx="2614331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InputInfoController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2B67B88-E95F-4FB2-BF8B-D585B17F84F2}"/>
              </a:ext>
            </a:extLst>
          </p:cNvPr>
          <p:cNvSpPr/>
          <p:nvPr/>
        </p:nvSpPr>
        <p:spPr>
          <a:xfrm>
            <a:off x="4340231" y="2111393"/>
            <a:ext cx="3640751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ActionListenerNickNameInput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02EBE47-42EF-4515-93AE-C529FAB0FFCD}"/>
              </a:ext>
            </a:extLst>
          </p:cNvPr>
          <p:cNvSpPr/>
          <p:nvPr/>
        </p:nvSpPr>
        <p:spPr>
          <a:xfrm>
            <a:off x="4232547" y="938882"/>
            <a:ext cx="1637827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새로운 클래스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200475-9842-4804-BFB3-4336FA664309}"/>
              </a:ext>
            </a:extLst>
          </p:cNvPr>
          <p:cNvGrpSpPr/>
          <p:nvPr/>
        </p:nvGrpSpPr>
        <p:grpSpPr>
          <a:xfrm>
            <a:off x="8387320" y="2909781"/>
            <a:ext cx="2817466" cy="3074811"/>
            <a:chOff x="7831240" y="2321046"/>
            <a:chExt cx="2817466" cy="3074811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068B15B-6F7B-437F-8C4C-D1244739A925}"/>
                </a:ext>
              </a:extLst>
            </p:cNvPr>
            <p:cNvSpPr/>
            <p:nvPr/>
          </p:nvSpPr>
          <p:spPr>
            <a:xfrm>
              <a:off x="7944104" y="2321046"/>
              <a:ext cx="2614331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dirty="0" err="1"/>
                <a:t>actionPerformed</a:t>
              </a:r>
              <a:r>
                <a:rPr lang="en-US" altLang="ko-KR" b="1" dirty="0"/>
                <a:t>()</a:t>
              </a:r>
              <a:endPara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FB66925-68A5-41EF-BB52-08228C043FC3}"/>
                </a:ext>
              </a:extLst>
            </p:cNvPr>
            <p:cNvSpPr/>
            <p:nvPr/>
          </p:nvSpPr>
          <p:spPr>
            <a:xfrm>
              <a:off x="7910764" y="3083522"/>
              <a:ext cx="2342365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dirty="0" err="1"/>
                <a:t>excuteQueryPstmt</a:t>
              </a:r>
              <a:r>
                <a:rPr lang="en-US" altLang="ko-KR" b="1" dirty="0"/>
                <a:t>()</a:t>
              </a:r>
              <a:endPara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B223BC1-42BA-4351-B340-97673B7821E0}"/>
                </a:ext>
              </a:extLst>
            </p:cNvPr>
            <p:cNvSpPr/>
            <p:nvPr/>
          </p:nvSpPr>
          <p:spPr>
            <a:xfrm>
              <a:off x="7831240" y="3823892"/>
              <a:ext cx="2817466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dirty="0" err="1"/>
                <a:t>excuteUpdatePstmt</a:t>
              </a:r>
              <a:r>
                <a:rPr lang="en-US" altLang="ko-KR" b="1" dirty="0"/>
                <a:t>()</a:t>
              </a:r>
              <a:endPara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ED0D7E2-706B-4F4D-BA30-9FAE1F5B4576}"/>
                </a:ext>
              </a:extLst>
            </p:cNvPr>
            <p:cNvSpPr/>
            <p:nvPr/>
          </p:nvSpPr>
          <p:spPr>
            <a:xfrm>
              <a:off x="8169250" y="4592906"/>
              <a:ext cx="2342365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dirty="0" err="1"/>
                <a:t>countOfWin</a:t>
              </a:r>
              <a:r>
                <a:rPr lang="en-US" altLang="ko-KR" b="1" dirty="0"/>
                <a:t>()</a:t>
              </a:r>
              <a:endPara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3888283-EB3C-4483-8201-9B2139DC1C8E}"/>
                </a:ext>
              </a:extLst>
            </p:cNvPr>
            <p:cNvSpPr/>
            <p:nvPr/>
          </p:nvSpPr>
          <p:spPr>
            <a:xfrm>
              <a:off x="8041795" y="5062567"/>
              <a:ext cx="1984714" cy="333290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2620551-FD9B-4053-95D4-71E48F1714C6}"/>
              </a:ext>
            </a:extLst>
          </p:cNvPr>
          <p:cNvSpPr/>
          <p:nvPr/>
        </p:nvSpPr>
        <p:spPr>
          <a:xfrm>
            <a:off x="3368508" y="2553660"/>
            <a:ext cx="1637827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새로운 클래스로 클래스 이동과 </a:t>
            </a:r>
            <a:endParaRPr lang="en-US" altLang="ko-KR" sz="1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클래스명 변경 </a:t>
            </a:r>
            <a:endParaRPr lang="en-US" altLang="ko-KR" sz="1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49ADDF6-93AF-49D3-9599-B05B68D05808}"/>
              </a:ext>
            </a:extLst>
          </p:cNvPr>
          <p:cNvSpPr/>
          <p:nvPr/>
        </p:nvSpPr>
        <p:spPr>
          <a:xfrm>
            <a:off x="5393178" y="664584"/>
            <a:ext cx="110263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rgbClr val="EE929D"/>
                </a:solidFill>
              </a:rPr>
              <a:t>Controller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412F266-0947-4909-864D-A958DF357331}"/>
              </a:ext>
            </a:extLst>
          </p:cNvPr>
          <p:cNvCxnSpPr>
            <a:cxnSpLocks/>
          </p:cNvCxnSpPr>
          <p:nvPr/>
        </p:nvCxnSpPr>
        <p:spPr>
          <a:xfrm flipV="1">
            <a:off x="7980982" y="1005974"/>
            <a:ext cx="0" cy="5192982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B32A2C6-22F6-4C23-9C0E-0A2185EEBCF7}"/>
              </a:ext>
            </a:extLst>
          </p:cNvPr>
          <p:cNvSpPr/>
          <p:nvPr/>
        </p:nvSpPr>
        <p:spPr>
          <a:xfrm>
            <a:off x="8000200" y="981517"/>
            <a:ext cx="1637827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새로운 클래스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1F9EC43-C968-4E3B-9B85-31B44D47BE15}"/>
              </a:ext>
            </a:extLst>
          </p:cNvPr>
          <p:cNvSpPr/>
          <p:nvPr/>
        </p:nvSpPr>
        <p:spPr>
          <a:xfrm>
            <a:off x="9204985" y="917814"/>
            <a:ext cx="125210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InfoData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모서리가 둥근 직사각형 57">
            <a:extLst>
              <a:ext uri="{FF2B5EF4-FFF2-40B4-BE49-F238E27FC236}">
                <a16:creationId xmlns:a16="http://schemas.microsoft.com/office/drawing/2014/main" id="{42384ED6-73D5-4353-9A2C-501882F2F007}"/>
              </a:ext>
            </a:extLst>
          </p:cNvPr>
          <p:cNvSpPr/>
          <p:nvPr/>
        </p:nvSpPr>
        <p:spPr>
          <a:xfrm>
            <a:off x="8132790" y="1386140"/>
            <a:ext cx="2994838" cy="4716942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EDABD7D-1FC2-43FF-B99B-6D79CF8FCA8B}"/>
              </a:ext>
            </a:extLst>
          </p:cNvPr>
          <p:cNvCxnSpPr>
            <a:cxnSpLocks/>
          </p:cNvCxnSpPr>
          <p:nvPr/>
        </p:nvCxnSpPr>
        <p:spPr>
          <a:xfrm flipV="1">
            <a:off x="7226002" y="3680641"/>
            <a:ext cx="906788" cy="4371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1EA6E16-D603-4012-9CC7-8A32BD70736C}"/>
              </a:ext>
            </a:extLst>
          </p:cNvPr>
          <p:cNvSpPr/>
          <p:nvPr/>
        </p:nvSpPr>
        <p:spPr>
          <a:xfrm>
            <a:off x="7192033" y="3689425"/>
            <a:ext cx="1145263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요청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9968495-4F61-4509-A3F3-44B60621827F}"/>
              </a:ext>
            </a:extLst>
          </p:cNvPr>
          <p:cNvSpPr/>
          <p:nvPr/>
        </p:nvSpPr>
        <p:spPr>
          <a:xfrm>
            <a:off x="8725330" y="697181"/>
            <a:ext cx="110263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rgbClr val="EE929D"/>
                </a:solidFill>
              </a:rPr>
              <a:t>Data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99039D-7BC6-4A06-9E15-30CA865C3307}"/>
              </a:ext>
            </a:extLst>
          </p:cNvPr>
          <p:cNvSpPr/>
          <p:nvPr/>
        </p:nvSpPr>
        <p:spPr>
          <a:xfrm>
            <a:off x="8597875" y="4971826"/>
            <a:ext cx="1984714" cy="333290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1FA7373-93D6-48D2-B325-1050F2321E93}"/>
              </a:ext>
            </a:extLst>
          </p:cNvPr>
          <p:cNvSpPr/>
          <p:nvPr/>
        </p:nvSpPr>
        <p:spPr>
          <a:xfrm>
            <a:off x="8597875" y="4179002"/>
            <a:ext cx="1984714" cy="333290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E701E44-9D6C-4549-B27A-CB4950E813DE}"/>
              </a:ext>
            </a:extLst>
          </p:cNvPr>
          <p:cNvSpPr/>
          <p:nvPr/>
        </p:nvSpPr>
        <p:spPr>
          <a:xfrm>
            <a:off x="8597875" y="3449490"/>
            <a:ext cx="1984714" cy="333290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B26570D-A58C-4059-9F3B-B9A9DB23E138}"/>
              </a:ext>
            </a:extLst>
          </p:cNvPr>
          <p:cNvSpPr/>
          <p:nvPr/>
        </p:nvSpPr>
        <p:spPr>
          <a:xfrm>
            <a:off x="8561997" y="2652403"/>
            <a:ext cx="1984714" cy="333290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0AD698D-63BF-4919-A1F6-6EEF70590A0F}"/>
              </a:ext>
            </a:extLst>
          </p:cNvPr>
          <p:cNvSpPr/>
          <p:nvPr/>
        </p:nvSpPr>
        <p:spPr>
          <a:xfrm>
            <a:off x="8240520" y="2208948"/>
            <a:ext cx="325812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InputInfoDisconnection</a:t>
            </a:r>
            <a:r>
              <a:rPr lang="en-US" altLang="ko-KR" b="1" dirty="0"/>
              <a:t>()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8209400-56C3-4DA5-9756-0D8CD528223C}"/>
              </a:ext>
            </a:extLst>
          </p:cNvPr>
          <p:cNvSpPr/>
          <p:nvPr/>
        </p:nvSpPr>
        <p:spPr>
          <a:xfrm>
            <a:off x="8560009" y="1947959"/>
            <a:ext cx="1984714" cy="333290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02B5C64-C2FC-4CD5-AB2F-689C056FC4FD}"/>
              </a:ext>
            </a:extLst>
          </p:cNvPr>
          <p:cNvSpPr/>
          <p:nvPr/>
        </p:nvSpPr>
        <p:spPr>
          <a:xfrm>
            <a:off x="8378915" y="1470800"/>
            <a:ext cx="325812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생성자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F2F7199-CBD7-47E7-A1C6-B7825E4F8CEA}"/>
              </a:ext>
            </a:extLst>
          </p:cNvPr>
          <p:cNvSpPr/>
          <p:nvPr/>
        </p:nvSpPr>
        <p:spPr>
          <a:xfrm>
            <a:off x="8573859" y="1934199"/>
            <a:ext cx="140557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데이터베이스 연결 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629304-749F-4E3A-BA2D-9C25B5AA1536}"/>
              </a:ext>
            </a:extLst>
          </p:cNvPr>
          <p:cNvSpPr/>
          <p:nvPr/>
        </p:nvSpPr>
        <p:spPr>
          <a:xfrm>
            <a:off x="5438553" y="3195325"/>
            <a:ext cx="140557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요청 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66F5AAA-3BC2-44C8-A751-4FA6CBA391F7}"/>
              </a:ext>
            </a:extLst>
          </p:cNvPr>
          <p:cNvSpPr/>
          <p:nvPr/>
        </p:nvSpPr>
        <p:spPr>
          <a:xfrm>
            <a:off x="4999968" y="3733215"/>
            <a:ext cx="309623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200" b="1" dirty="0" err="1"/>
              <a:t>InputInfoDisconnection</a:t>
            </a:r>
            <a:r>
              <a:rPr lang="en-US" altLang="ko-KR" sz="1200" b="1" dirty="0"/>
              <a:t>()</a:t>
            </a:r>
            <a:endParaRPr lang="en-US" altLang="ko-KR" sz="9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16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InputInfo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644885" y="1075941"/>
            <a:ext cx="4834797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sz="1200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1)</a:t>
            </a:r>
            <a:r>
              <a:rPr lang="ko-KR" altLang="en-US" sz="1200" b="1" dirty="0">
                <a:solidFill>
                  <a:srgbClr val="565656"/>
                </a:solidFill>
              </a:rPr>
              <a:t> 변수이름이 </a:t>
            </a:r>
            <a:r>
              <a:rPr lang="en-US" altLang="ko-KR" sz="1200" b="1" dirty="0">
                <a:solidFill>
                  <a:srgbClr val="565656"/>
                </a:solidFill>
              </a:rPr>
              <a:t>g1, t1, panel </a:t>
            </a:r>
            <a:r>
              <a:rPr lang="ko-KR" altLang="en-US" sz="1200" b="1" dirty="0">
                <a:solidFill>
                  <a:srgbClr val="565656"/>
                </a:solidFill>
              </a:rPr>
              <a:t>등 알아볼 수 없게 간단히 되어 있었다</a:t>
            </a:r>
            <a:r>
              <a:rPr lang="en-US" altLang="ko-KR" sz="1200" b="1" dirty="0">
                <a:solidFill>
                  <a:srgbClr val="565656"/>
                </a:solidFill>
              </a:rPr>
              <a:t>. </a:t>
            </a:r>
          </a:p>
          <a:p>
            <a:pPr marL="342900" indent="-342900">
              <a:buAutoNum type="arabicParenR"/>
            </a:pPr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2) </a:t>
            </a:r>
            <a:r>
              <a:rPr lang="ko-KR" altLang="en-US" sz="1200" b="1" dirty="0" err="1">
                <a:solidFill>
                  <a:srgbClr val="565656"/>
                </a:solidFill>
              </a:rPr>
              <a:t>액션리스너</a:t>
            </a:r>
            <a:r>
              <a:rPr lang="ko-KR" altLang="en-US" sz="1200" b="1" dirty="0">
                <a:solidFill>
                  <a:srgbClr val="565656"/>
                </a:solidFill>
              </a:rPr>
              <a:t> 클래스의 이름이 알아볼 수 없게 간단히 되어 있었다</a:t>
            </a:r>
            <a:r>
              <a:rPr lang="en-US" altLang="ko-KR" sz="12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3) </a:t>
            </a:r>
            <a:r>
              <a:rPr lang="ko-KR" altLang="en-US" sz="1200" b="1" dirty="0">
                <a:solidFill>
                  <a:srgbClr val="565656"/>
                </a:solidFill>
              </a:rPr>
              <a:t>데이터베이스 </a:t>
            </a:r>
            <a:r>
              <a:rPr lang="en-US" altLang="ko-KR" sz="1200" b="1" dirty="0" err="1">
                <a:solidFill>
                  <a:srgbClr val="565656"/>
                </a:solidFill>
              </a:rPr>
              <a:t>sql</a:t>
            </a:r>
            <a:r>
              <a:rPr lang="ko-KR" altLang="en-US" sz="1200" b="1" dirty="0">
                <a:solidFill>
                  <a:srgbClr val="565656"/>
                </a:solidFill>
              </a:rPr>
              <a:t>문을 실행하기 위한 코드가 중복되어 있었다</a:t>
            </a:r>
            <a:r>
              <a:rPr lang="en-US" altLang="ko-KR" sz="12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4) </a:t>
            </a:r>
            <a:r>
              <a:rPr lang="ko-KR" altLang="en-US" sz="1200" b="1" dirty="0">
                <a:solidFill>
                  <a:srgbClr val="565656"/>
                </a:solidFill>
              </a:rPr>
              <a:t>임시변수 </a:t>
            </a:r>
            <a:r>
              <a:rPr lang="en-US" altLang="ko-KR" sz="1200" b="1" dirty="0" err="1">
                <a:solidFill>
                  <a:srgbClr val="565656"/>
                </a:solidFill>
              </a:rPr>
              <a:t>queryScore</a:t>
            </a:r>
            <a:r>
              <a:rPr lang="ko-KR" altLang="en-US" sz="1200" b="1" dirty="0">
                <a:solidFill>
                  <a:srgbClr val="565656"/>
                </a:solidFill>
              </a:rPr>
              <a:t>가 </a:t>
            </a:r>
            <a:r>
              <a:rPr lang="en-US" altLang="ko-KR" sz="1200" b="1" dirty="0" err="1">
                <a:solidFill>
                  <a:srgbClr val="565656"/>
                </a:solidFill>
              </a:rPr>
              <a:t>queryNorE</a:t>
            </a:r>
            <a:r>
              <a:rPr lang="ko-KR" altLang="en-US" sz="1200" b="1" dirty="0">
                <a:solidFill>
                  <a:srgbClr val="565656"/>
                </a:solidFill>
              </a:rPr>
              <a:t>와 같음에도 불구하고 중복 사용되고 있었다</a:t>
            </a:r>
            <a:r>
              <a:rPr lang="en-US" altLang="ko-KR" sz="12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5) </a:t>
            </a:r>
            <a:r>
              <a:rPr lang="en-US" altLang="ko-KR" sz="1200" b="1" dirty="0" err="1">
                <a:solidFill>
                  <a:srgbClr val="565656"/>
                </a:solidFill>
              </a:rPr>
              <a:t>sql</a:t>
            </a:r>
            <a:r>
              <a:rPr lang="ko-KR" altLang="en-US" sz="1200" b="1" dirty="0">
                <a:solidFill>
                  <a:srgbClr val="565656"/>
                </a:solidFill>
              </a:rPr>
              <a:t>문 </a:t>
            </a:r>
            <a:r>
              <a:rPr lang="en-US" altLang="ko-KR" sz="1200" b="1" dirty="0">
                <a:solidFill>
                  <a:srgbClr val="565656"/>
                </a:solidFill>
              </a:rPr>
              <a:t>Update</a:t>
            </a:r>
            <a:r>
              <a:rPr lang="ko-KR" altLang="en-US" sz="1200" b="1" dirty="0">
                <a:solidFill>
                  <a:srgbClr val="565656"/>
                </a:solidFill>
              </a:rPr>
              <a:t>와 </a:t>
            </a:r>
            <a:r>
              <a:rPr lang="en-US" altLang="ko-KR" sz="1200" b="1" dirty="0">
                <a:solidFill>
                  <a:srgbClr val="565656"/>
                </a:solidFill>
              </a:rPr>
              <a:t>Insert</a:t>
            </a:r>
            <a:r>
              <a:rPr lang="ko-KR" altLang="en-US" sz="1200" b="1" dirty="0">
                <a:solidFill>
                  <a:srgbClr val="565656"/>
                </a:solidFill>
              </a:rPr>
              <a:t>를 같은 함수로 추출할 때 내용이 비슷하지만 달라 메서드 추출이 어려웠다</a:t>
            </a:r>
            <a:r>
              <a:rPr lang="en-US" altLang="ko-KR" sz="12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6) </a:t>
            </a:r>
            <a:r>
              <a:rPr lang="ko-KR" altLang="en-US" sz="1200" b="1" dirty="0">
                <a:solidFill>
                  <a:srgbClr val="565656"/>
                </a:solidFill>
              </a:rPr>
              <a:t>불필요한 디버깅 확인용 </a:t>
            </a:r>
            <a:r>
              <a:rPr lang="en-US" altLang="ko-KR" sz="1200" b="1" dirty="0">
                <a:solidFill>
                  <a:srgbClr val="565656"/>
                </a:solidFill>
              </a:rPr>
              <a:t>print</a:t>
            </a:r>
            <a:r>
              <a:rPr lang="ko-KR" altLang="en-US" sz="1200" b="1" dirty="0">
                <a:solidFill>
                  <a:srgbClr val="565656"/>
                </a:solidFill>
              </a:rPr>
              <a:t>문이 있었다</a:t>
            </a:r>
            <a:r>
              <a:rPr lang="en-US" altLang="ko-KR" sz="12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7) </a:t>
            </a:r>
            <a:r>
              <a:rPr lang="ko-KR" altLang="en-US" sz="1200" b="1" dirty="0">
                <a:solidFill>
                  <a:srgbClr val="565656"/>
                </a:solidFill>
              </a:rPr>
              <a:t>메서드를 추출하면서 임시변수 </a:t>
            </a:r>
            <a:r>
              <a:rPr lang="en-US" altLang="ko-KR" sz="1200" b="1" dirty="0" err="1">
                <a:solidFill>
                  <a:srgbClr val="565656"/>
                </a:solidFill>
              </a:rPr>
              <a:t>cnt</a:t>
            </a:r>
            <a:r>
              <a:rPr lang="ko-KR" altLang="en-US" sz="1200" b="1" dirty="0">
                <a:solidFill>
                  <a:srgbClr val="565656"/>
                </a:solidFill>
              </a:rPr>
              <a:t>를 사용해서 </a:t>
            </a:r>
            <a:r>
              <a:rPr lang="en-US" altLang="ko-KR" sz="1200" b="1" dirty="0" err="1">
                <a:solidFill>
                  <a:srgbClr val="565656"/>
                </a:solidFill>
              </a:rPr>
              <a:t>setInt</a:t>
            </a:r>
            <a:r>
              <a:rPr lang="ko-KR" altLang="en-US" sz="1200" b="1" dirty="0">
                <a:solidFill>
                  <a:srgbClr val="565656"/>
                </a:solidFill>
              </a:rPr>
              <a:t>에 대입해줄 필요가 없었다</a:t>
            </a:r>
            <a:r>
              <a:rPr lang="en-US" altLang="ko-KR" sz="12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8) </a:t>
            </a:r>
            <a:r>
              <a:rPr lang="ko-KR" altLang="en-US" sz="1200" b="1" dirty="0">
                <a:solidFill>
                  <a:srgbClr val="565656"/>
                </a:solidFill>
              </a:rPr>
              <a:t>기존회원의 승리 횟수를 반환해주는 부분은 </a:t>
            </a:r>
            <a:r>
              <a:rPr lang="en-US" altLang="ko-KR" sz="1200" b="1" dirty="0" err="1">
                <a:solidFill>
                  <a:srgbClr val="565656"/>
                </a:solidFill>
              </a:rPr>
              <a:t>sql</a:t>
            </a:r>
            <a:r>
              <a:rPr lang="ko-KR" altLang="en-US" sz="1200" b="1" dirty="0">
                <a:solidFill>
                  <a:srgbClr val="565656"/>
                </a:solidFill>
              </a:rPr>
              <a:t>문으로 질의하는 것과는 다른 기능이다</a:t>
            </a:r>
            <a:r>
              <a:rPr lang="en-US" altLang="ko-KR" sz="12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9) </a:t>
            </a:r>
            <a:r>
              <a:rPr lang="en-US" altLang="ko-KR" sz="1200" b="1" dirty="0" err="1">
                <a:solidFill>
                  <a:srgbClr val="565656"/>
                </a:solidFill>
              </a:rPr>
              <a:t>pstmt</a:t>
            </a:r>
            <a:r>
              <a:rPr lang="ko-KR" altLang="en-US" sz="1200" b="1" dirty="0">
                <a:solidFill>
                  <a:srgbClr val="565656"/>
                </a:solidFill>
              </a:rPr>
              <a:t>변수만 사용하지 </a:t>
            </a:r>
            <a:r>
              <a:rPr lang="en-US" altLang="ko-KR" sz="1200" b="1" dirty="0" err="1">
                <a:solidFill>
                  <a:srgbClr val="565656"/>
                </a:solidFill>
              </a:rPr>
              <a:t>stmt</a:t>
            </a:r>
            <a:r>
              <a:rPr lang="ko-KR" altLang="en-US" sz="1200" b="1" dirty="0">
                <a:solidFill>
                  <a:srgbClr val="565656"/>
                </a:solidFill>
              </a:rPr>
              <a:t>는 사용하지 않는다</a:t>
            </a:r>
            <a:r>
              <a:rPr lang="en-US" altLang="ko-KR" sz="12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10) </a:t>
            </a:r>
            <a:r>
              <a:rPr lang="en-US" altLang="ko-KR" sz="1200" b="1" dirty="0" err="1">
                <a:solidFill>
                  <a:srgbClr val="565656"/>
                </a:solidFill>
              </a:rPr>
              <a:t>InputInfo</a:t>
            </a:r>
            <a:r>
              <a:rPr lang="en-US" altLang="ko-KR" sz="1200" b="1" dirty="0">
                <a:solidFill>
                  <a:srgbClr val="565656"/>
                </a:solidFill>
              </a:rPr>
              <a:t> class</a:t>
            </a:r>
            <a:r>
              <a:rPr lang="ko-KR" altLang="en-US" sz="1200" b="1" dirty="0">
                <a:solidFill>
                  <a:srgbClr val="565656"/>
                </a:solidFill>
              </a:rPr>
              <a:t>안에 </a:t>
            </a:r>
            <a:r>
              <a:rPr lang="ko-KR" altLang="en-US" sz="1200" b="1" dirty="0" err="1">
                <a:solidFill>
                  <a:srgbClr val="565656"/>
                </a:solidFill>
              </a:rPr>
              <a:t>액션리스너가</a:t>
            </a:r>
            <a:r>
              <a:rPr lang="ko-KR" altLang="en-US" sz="1200" b="1" dirty="0">
                <a:solidFill>
                  <a:srgbClr val="565656"/>
                </a:solidFill>
              </a:rPr>
              <a:t> 있는 것이 </a:t>
            </a:r>
            <a:r>
              <a:rPr lang="en-US" altLang="ko-KR" sz="1200" b="1" dirty="0" err="1">
                <a:solidFill>
                  <a:srgbClr val="565656"/>
                </a:solidFill>
              </a:rPr>
              <a:t>mvc</a:t>
            </a:r>
            <a:r>
              <a:rPr lang="ko-KR" altLang="en-US" sz="1200" b="1" dirty="0">
                <a:solidFill>
                  <a:srgbClr val="565656"/>
                </a:solidFill>
              </a:rPr>
              <a:t>패턴에 맞지 않았다</a:t>
            </a:r>
            <a:r>
              <a:rPr lang="en-US" altLang="ko-KR" sz="12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DD2D1-C999-490C-9B47-DF7CF7F8DA12}"/>
              </a:ext>
            </a:extLst>
          </p:cNvPr>
          <p:cNvSpPr/>
          <p:nvPr/>
        </p:nvSpPr>
        <p:spPr>
          <a:xfrm>
            <a:off x="5944580" y="1075941"/>
            <a:ext cx="553114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200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sz="1200" b="1" u="sng" dirty="0">
                <a:solidFill>
                  <a:srgbClr val="565656"/>
                </a:solidFill>
              </a:rPr>
              <a:t>:</a:t>
            </a:r>
          </a:p>
          <a:p>
            <a:endParaRPr lang="ko-KR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1) </a:t>
            </a:r>
            <a:r>
              <a:rPr lang="ko-KR" altLang="en-US" sz="1200" b="1" dirty="0">
                <a:solidFill>
                  <a:srgbClr val="565656"/>
                </a:solidFill>
              </a:rPr>
              <a:t>변수이름을 알아보기 쉽게 기능에 알맞는 이름으로 바꾸어 주고</a:t>
            </a:r>
            <a:r>
              <a:rPr lang="en-US" altLang="ko-KR" sz="1200" b="1" dirty="0">
                <a:solidFill>
                  <a:srgbClr val="565656"/>
                </a:solidFill>
              </a:rPr>
              <a:t>, camel</a:t>
            </a:r>
            <a:r>
              <a:rPr lang="ko-KR" altLang="en-US" sz="1200" b="1" dirty="0">
                <a:solidFill>
                  <a:srgbClr val="565656"/>
                </a:solidFill>
              </a:rPr>
              <a:t>표시법을 따랐다</a:t>
            </a:r>
            <a:r>
              <a:rPr lang="en-US" altLang="ko-KR" sz="1200" b="1" dirty="0">
                <a:solidFill>
                  <a:srgbClr val="565656"/>
                </a:solidFill>
              </a:rPr>
              <a:t>. (</a:t>
            </a:r>
            <a:r>
              <a:rPr lang="ko-KR" altLang="en-US" sz="1200" b="1" dirty="0" err="1">
                <a:solidFill>
                  <a:srgbClr val="565656"/>
                </a:solidFill>
              </a:rPr>
              <a:t>변수명</a:t>
            </a:r>
            <a:r>
              <a:rPr lang="ko-KR" altLang="en-US" sz="1200" b="1" dirty="0">
                <a:solidFill>
                  <a:srgbClr val="565656"/>
                </a:solidFill>
              </a:rPr>
              <a:t> 변경</a:t>
            </a:r>
            <a:r>
              <a:rPr lang="en-US" altLang="ko-KR" sz="1200" b="1" dirty="0">
                <a:solidFill>
                  <a:srgbClr val="565656"/>
                </a:solidFill>
              </a:rPr>
              <a:t>)</a:t>
            </a:r>
          </a:p>
          <a:p>
            <a:pPr marL="342900" indent="-342900">
              <a:buAutoNum type="arabicParenR"/>
            </a:pPr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2) </a:t>
            </a:r>
            <a:r>
              <a:rPr lang="en-US" altLang="ko-KR" sz="1200" b="1" dirty="0" err="1">
                <a:solidFill>
                  <a:srgbClr val="565656"/>
                </a:solidFill>
              </a:rPr>
              <a:t>ActionListenerNickNameInput</a:t>
            </a:r>
            <a:r>
              <a:rPr lang="ko-KR" altLang="en-US" sz="1200" b="1" dirty="0">
                <a:solidFill>
                  <a:srgbClr val="565656"/>
                </a:solidFill>
              </a:rPr>
              <a:t>으로 닉네임을 입력해서 버튼을 누르면 실행되는 것을 명확히 표시해주었다 </a:t>
            </a:r>
            <a:r>
              <a:rPr lang="en-US" altLang="ko-KR" sz="1200" b="1" dirty="0">
                <a:solidFill>
                  <a:srgbClr val="565656"/>
                </a:solidFill>
              </a:rPr>
              <a:t>(</a:t>
            </a:r>
            <a:r>
              <a:rPr lang="ko-KR" altLang="en-US" sz="1200" b="1" dirty="0">
                <a:solidFill>
                  <a:srgbClr val="565656"/>
                </a:solidFill>
              </a:rPr>
              <a:t>클래스명 변경</a:t>
            </a:r>
            <a:r>
              <a:rPr lang="en-US" altLang="ko-KR" sz="12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3) </a:t>
            </a:r>
            <a:r>
              <a:rPr lang="ko-KR" altLang="en-US" sz="1200" b="1" dirty="0">
                <a:solidFill>
                  <a:srgbClr val="565656"/>
                </a:solidFill>
              </a:rPr>
              <a:t>중복되는 코드를 </a:t>
            </a:r>
            <a:r>
              <a:rPr lang="en-US" altLang="ko-KR" sz="1200" b="1" dirty="0" err="1">
                <a:solidFill>
                  <a:srgbClr val="565656"/>
                </a:solidFill>
              </a:rPr>
              <a:t>excuteQuery</a:t>
            </a:r>
            <a:r>
              <a:rPr lang="en-US" altLang="ko-KR" sz="1200" b="1" dirty="0">
                <a:solidFill>
                  <a:srgbClr val="565656"/>
                </a:solidFill>
              </a:rPr>
              <a:t>, </a:t>
            </a:r>
            <a:r>
              <a:rPr lang="en-US" altLang="ko-KR" sz="1200" b="1" dirty="0" err="1">
                <a:solidFill>
                  <a:srgbClr val="565656"/>
                </a:solidFill>
              </a:rPr>
              <a:t>excuteUpdate</a:t>
            </a:r>
            <a:r>
              <a:rPr lang="en-US" altLang="ko-KR" sz="1200" b="1" dirty="0">
                <a:solidFill>
                  <a:srgbClr val="565656"/>
                </a:solidFill>
              </a:rPr>
              <a:t> </a:t>
            </a:r>
            <a:r>
              <a:rPr lang="ko-KR" altLang="en-US" sz="1200" b="1" dirty="0">
                <a:solidFill>
                  <a:srgbClr val="565656"/>
                </a:solidFill>
              </a:rPr>
              <a:t>기능에 맞게 함수로 추출해 주었다</a:t>
            </a:r>
            <a:r>
              <a:rPr lang="en-US" altLang="ko-KR" sz="1200" b="1" dirty="0">
                <a:solidFill>
                  <a:srgbClr val="565656"/>
                </a:solidFill>
              </a:rPr>
              <a:t>.</a:t>
            </a:r>
            <a:r>
              <a:rPr lang="ko-KR" altLang="en-US" sz="1200" b="1" dirty="0">
                <a:solidFill>
                  <a:srgbClr val="565656"/>
                </a:solidFill>
              </a:rPr>
              <a:t> </a:t>
            </a:r>
            <a:r>
              <a:rPr lang="en-US" altLang="ko-KR" sz="1200" b="1" dirty="0">
                <a:solidFill>
                  <a:srgbClr val="565656"/>
                </a:solidFill>
              </a:rPr>
              <a:t>(</a:t>
            </a:r>
            <a:r>
              <a:rPr lang="ko-KR" altLang="en-US" sz="1200" b="1" dirty="0">
                <a:solidFill>
                  <a:srgbClr val="565656"/>
                </a:solidFill>
              </a:rPr>
              <a:t>메서드 추출</a:t>
            </a:r>
            <a:r>
              <a:rPr lang="en-US" altLang="ko-KR" sz="12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4) </a:t>
            </a:r>
            <a:r>
              <a:rPr lang="ko-KR" altLang="en-US" sz="1200" b="1" dirty="0">
                <a:solidFill>
                  <a:srgbClr val="565656"/>
                </a:solidFill>
              </a:rPr>
              <a:t>임시변수 </a:t>
            </a:r>
            <a:r>
              <a:rPr lang="en-US" altLang="ko-KR" sz="1200" b="1" dirty="0" err="1">
                <a:solidFill>
                  <a:srgbClr val="565656"/>
                </a:solidFill>
              </a:rPr>
              <a:t>queryScore</a:t>
            </a:r>
            <a:r>
              <a:rPr lang="ko-KR" altLang="en-US" sz="1200" b="1" dirty="0">
                <a:solidFill>
                  <a:srgbClr val="565656"/>
                </a:solidFill>
              </a:rPr>
              <a:t>를 삭제하고 이름을 바꾼 </a:t>
            </a:r>
            <a:r>
              <a:rPr lang="en-US" altLang="ko-KR" sz="1200" b="1" dirty="0" err="1">
                <a:solidFill>
                  <a:srgbClr val="565656"/>
                </a:solidFill>
              </a:rPr>
              <a:t>querySelect</a:t>
            </a:r>
            <a:r>
              <a:rPr lang="ko-KR" altLang="en-US" sz="1200" b="1" dirty="0">
                <a:solidFill>
                  <a:srgbClr val="565656"/>
                </a:solidFill>
              </a:rPr>
              <a:t>를 사용하도록 바꾸어 주었다</a:t>
            </a:r>
            <a:r>
              <a:rPr lang="en-US" altLang="ko-KR" sz="1200" b="1" dirty="0">
                <a:solidFill>
                  <a:srgbClr val="565656"/>
                </a:solidFill>
              </a:rPr>
              <a:t>. (</a:t>
            </a:r>
            <a:r>
              <a:rPr lang="ko-KR" altLang="en-US" sz="1200" b="1" dirty="0">
                <a:solidFill>
                  <a:srgbClr val="565656"/>
                </a:solidFill>
              </a:rPr>
              <a:t>알고리즘 수정</a:t>
            </a:r>
            <a:r>
              <a:rPr lang="en-US" altLang="ko-KR" sz="12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5) </a:t>
            </a:r>
            <a:r>
              <a:rPr lang="ko-KR" altLang="en-US" sz="1200" b="1" dirty="0">
                <a:solidFill>
                  <a:srgbClr val="565656"/>
                </a:solidFill>
              </a:rPr>
              <a:t>순서에 해당되는 매개변수를 추가해서 순서를 매개변수로 받아 주었다</a:t>
            </a:r>
            <a:r>
              <a:rPr lang="en-US" altLang="ko-KR" sz="1200" b="1" dirty="0">
                <a:solidFill>
                  <a:srgbClr val="565656"/>
                </a:solidFill>
              </a:rPr>
              <a:t>. (</a:t>
            </a:r>
            <a:r>
              <a:rPr lang="ko-KR" altLang="en-US" sz="1200" b="1" dirty="0">
                <a:solidFill>
                  <a:srgbClr val="565656"/>
                </a:solidFill>
              </a:rPr>
              <a:t>매개변수 추가</a:t>
            </a:r>
            <a:r>
              <a:rPr lang="en-US" altLang="ko-KR" sz="12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6) </a:t>
            </a:r>
            <a:r>
              <a:rPr lang="ko-KR" altLang="en-US" sz="1200" b="1" dirty="0">
                <a:solidFill>
                  <a:srgbClr val="565656"/>
                </a:solidFill>
              </a:rPr>
              <a:t>불필요한 </a:t>
            </a:r>
            <a:r>
              <a:rPr lang="en-US" altLang="ko-KR" sz="1200" b="1" dirty="0">
                <a:solidFill>
                  <a:srgbClr val="565656"/>
                </a:solidFill>
              </a:rPr>
              <a:t>print</a:t>
            </a:r>
            <a:r>
              <a:rPr lang="ko-KR" altLang="en-US" sz="1200" b="1" dirty="0">
                <a:solidFill>
                  <a:srgbClr val="565656"/>
                </a:solidFill>
              </a:rPr>
              <a:t>문 삭제 </a:t>
            </a:r>
            <a:endParaRPr lang="en-US" altLang="ko-KR" sz="1200" b="1" dirty="0">
              <a:solidFill>
                <a:srgbClr val="565656"/>
              </a:solidFill>
            </a:endParaRPr>
          </a:p>
          <a:p>
            <a:endParaRPr lang="ko-KR" altLang="en-US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7) </a:t>
            </a:r>
            <a:r>
              <a:rPr lang="en-US" altLang="ko-KR" sz="1200" b="1" dirty="0" err="1">
                <a:solidFill>
                  <a:srgbClr val="565656"/>
                </a:solidFill>
              </a:rPr>
              <a:t>excuteUpdatePstmt</a:t>
            </a:r>
            <a:r>
              <a:rPr lang="ko-KR" altLang="en-US" sz="1200" b="1" dirty="0">
                <a:solidFill>
                  <a:srgbClr val="565656"/>
                </a:solidFill>
              </a:rPr>
              <a:t>함수안에서 </a:t>
            </a:r>
            <a:r>
              <a:rPr lang="en-US" altLang="ko-KR" sz="1200" b="1" dirty="0" err="1">
                <a:solidFill>
                  <a:srgbClr val="565656"/>
                </a:solidFill>
              </a:rPr>
              <a:t>setInt</a:t>
            </a:r>
            <a:r>
              <a:rPr lang="ko-KR" altLang="en-US" sz="1200" b="1" dirty="0">
                <a:solidFill>
                  <a:srgbClr val="565656"/>
                </a:solidFill>
              </a:rPr>
              <a:t>할 때 함수를 직접 삽입해주었다</a:t>
            </a:r>
            <a:r>
              <a:rPr lang="en-US" altLang="ko-KR" sz="1200" b="1" dirty="0">
                <a:solidFill>
                  <a:srgbClr val="565656"/>
                </a:solidFill>
              </a:rPr>
              <a:t>. (</a:t>
            </a:r>
            <a:r>
              <a:rPr lang="ko-KR" altLang="en-US" sz="1200" b="1" dirty="0">
                <a:solidFill>
                  <a:srgbClr val="565656"/>
                </a:solidFill>
              </a:rPr>
              <a:t>임시변수 내용 직접 삽입</a:t>
            </a:r>
            <a:r>
              <a:rPr lang="en-US" altLang="ko-KR" sz="12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8) </a:t>
            </a:r>
            <a:r>
              <a:rPr lang="ko-KR" altLang="en-US" sz="1200" b="1" dirty="0">
                <a:solidFill>
                  <a:srgbClr val="565656"/>
                </a:solidFill>
              </a:rPr>
              <a:t>기존회원의 승리 횟수를 </a:t>
            </a:r>
            <a:r>
              <a:rPr lang="en-US" altLang="ko-KR" sz="1200" b="1" dirty="0" err="1">
                <a:solidFill>
                  <a:srgbClr val="565656"/>
                </a:solidFill>
              </a:rPr>
              <a:t>resultset</a:t>
            </a:r>
            <a:r>
              <a:rPr lang="ko-KR" altLang="en-US" sz="1200" b="1" dirty="0">
                <a:solidFill>
                  <a:srgbClr val="565656"/>
                </a:solidFill>
              </a:rPr>
              <a:t>으로 읽고 이번 승리 횟수를 더해주는 함수를 새로 추출하였다</a:t>
            </a:r>
            <a:r>
              <a:rPr lang="en-US" altLang="ko-KR" sz="1200" b="1" dirty="0">
                <a:solidFill>
                  <a:srgbClr val="565656"/>
                </a:solidFill>
              </a:rPr>
              <a:t>. (</a:t>
            </a:r>
            <a:r>
              <a:rPr lang="ko-KR" altLang="en-US" sz="1200" b="1" dirty="0">
                <a:solidFill>
                  <a:srgbClr val="565656"/>
                </a:solidFill>
              </a:rPr>
              <a:t>메서드 추출</a:t>
            </a:r>
            <a:r>
              <a:rPr lang="en-US" altLang="ko-KR" sz="1200" b="1" dirty="0">
                <a:solidFill>
                  <a:srgbClr val="565656"/>
                </a:solidFill>
              </a:rPr>
              <a:t>) 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9) </a:t>
            </a:r>
            <a:r>
              <a:rPr lang="en-US" altLang="ko-KR" sz="1200" b="1" dirty="0" err="1">
                <a:solidFill>
                  <a:srgbClr val="565656"/>
                </a:solidFill>
              </a:rPr>
              <a:t>stmt</a:t>
            </a:r>
            <a:r>
              <a:rPr lang="en-US" altLang="ko-KR" sz="1200" b="1" dirty="0">
                <a:solidFill>
                  <a:srgbClr val="565656"/>
                </a:solidFill>
              </a:rPr>
              <a:t> </a:t>
            </a:r>
            <a:r>
              <a:rPr lang="ko-KR" altLang="en-US" sz="1200" b="1" dirty="0">
                <a:solidFill>
                  <a:srgbClr val="565656"/>
                </a:solidFill>
              </a:rPr>
              <a:t>변수 삭제 </a:t>
            </a:r>
            <a:endParaRPr lang="en-US" altLang="ko-KR" sz="1200" b="1" dirty="0">
              <a:solidFill>
                <a:srgbClr val="565656"/>
              </a:solidFill>
            </a:endParaRPr>
          </a:p>
          <a:p>
            <a:endParaRPr lang="ko-KR" altLang="en-US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10) </a:t>
            </a:r>
            <a:r>
              <a:rPr lang="ko-KR" altLang="en-US" sz="1200" b="1" dirty="0" err="1">
                <a:solidFill>
                  <a:srgbClr val="565656"/>
                </a:solidFill>
              </a:rPr>
              <a:t>액션리스너를</a:t>
            </a:r>
            <a:r>
              <a:rPr lang="ko-KR" altLang="en-US" sz="1200" b="1" dirty="0">
                <a:solidFill>
                  <a:srgbClr val="565656"/>
                </a:solidFill>
              </a:rPr>
              <a:t> 새로운 클래스 </a:t>
            </a:r>
            <a:r>
              <a:rPr lang="en-US" altLang="ko-KR" sz="1200" b="1" dirty="0" err="1">
                <a:solidFill>
                  <a:srgbClr val="565656"/>
                </a:solidFill>
              </a:rPr>
              <a:t>InputInfoController</a:t>
            </a:r>
            <a:r>
              <a:rPr lang="ko-KR" altLang="en-US" sz="1200" b="1" dirty="0">
                <a:solidFill>
                  <a:srgbClr val="565656"/>
                </a:solidFill>
              </a:rPr>
              <a:t>로 옮겨주었고 </a:t>
            </a:r>
            <a:r>
              <a:rPr lang="en-US" altLang="ko-KR" sz="1200" b="1" dirty="0" err="1">
                <a:solidFill>
                  <a:srgbClr val="565656"/>
                </a:solidFill>
              </a:rPr>
              <a:t>InputInfoController</a:t>
            </a:r>
            <a:r>
              <a:rPr lang="ko-KR" altLang="en-US" sz="1200" b="1" dirty="0">
                <a:solidFill>
                  <a:srgbClr val="565656"/>
                </a:solidFill>
              </a:rPr>
              <a:t>선언은 </a:t>
            </a:r>
            <a:r>
              <a:rPr lang="en-US" altLang="ko-KR" sz="1200" b="1" dirty="0" err="1">
                <a:solidFill>
                  <a:srgbClr val="565656"/>
                </a:solidFill>
              </a:rPr>
              <a:t>InGameController</a:t>
            </a:r>
            <a:r>
              <a:rPr lang="ko-KR" altLang="en-US" sz="1200" b="1" dirty="0">
                <a:solidFill>
                  <a:srgbClr val="565656"/>
                </a:solidFill>
              </a:rPr>
              <a:t>에서 했다</a:t>
            </a:r>
            <a:r>
              <a:rPr lang="en-US" altLang="ko-KR" sz="1200" b="1" dirty="0">
                <a:solidFill>
                  <a:srgbClr val="565656"/>
                </a:solidFill>
              </a:rPr>
              <a:t>. (</a:t>
            </a:r>
            <a:r>
              <a:rPr lang="ko-KR" altLang="en-US" sz="1200" b="1" dirty="0">
                <a:solidFill>
                  <a:srgbClr val="565656"/>
                </a:solidFill>
              </a:rPr>
              <a:t>클래스 추출</a:t>
            </a:r>
            <a:r>
              <a:rPr lang="en-US" altLang="ko-KR" sz="12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6B6B99-D30E-4BEC-842B-BCCE7C6ECB0F}"/>
              </a:ext>
            </a:extLst>
          </p:cNvPr>
          <p:cNvCxnSpPr>
            <a:cxnSpLocks/>
          </p:cNvCxnSpPr>
          <p:nvPr/>
        </p:nvCxnSpPr>
        <p:spPr>
          <a:xfrm flipV="1">
            <a:off x="5723600" y="305325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139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InputInfo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644885" y="1075941"/>
            <a:ext cx="48347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sz="1200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11) </a:t>
            </a:r>
            <a:r>
              <a:rPr lang="en-US" altLang="ko-KR" sz="1200" b="1" dirty="0" err="1">
                <a:solidFill>
                  <a:srgbClr val="565656"/>
                </a:solidFill>
              </a:rPr>
              <a:t>InputInfoController</a:t>
            </a:r>
            <a:r>
              <a:rPr lang="ko-KR" altLang="en-US" sz="1200" b="1" dirty="0">
                <a:solidFill>
                  <a:srgbClr val="565656"/>
                </a:solidFill>
              </a:rPr>
              <a:t>클래스에서 데이터베이스에 접근하는 것이 </a:t>
            </a:r>
            <a:r>
              <a:rPr lang="en-US" altLang="ko-KR" sz="1200" b="1" dirty="0" err="1">
                <a:solidFill>
                  <a:srgbClr val="565656"/>
                </a:solidFill>
              </a:rPr>
              <a:t>mvc</a:t>
            </a:r>
            <a:r>
              <a:rPr lang="ko-KR" altLang="en-US" sz="1200" b="1" dirty="0">
                <a:solidFill>
                  <a:srgbClr val="565656"/>
                </a:solidFill>
              </a:rPr>
              <a:t>패턴과 맞지 않았다</a:t>
            </a:r>
            <a:r>
              <a:rPr lang="en-US" altLang="ko-KR" sz="12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12) </a:t>
            </a:r>
            <a:r>
              <a:rPr lang="ko-KR" altLang="en-US" sz="1200" b="1" dirty="0">
                <a:solidFill>
                  <a:srgbClr val="565656"/>
                </a:solidFill>
              </a:rPr>
              <a:t>데이터베이스를 </a:t>
            </a:r>
            <a:r>
              <a:rPr lang="en-US" altLang="ko-KR" sz="1200" b="1" dirty="0">
                <a:solidFill>
                  <a:srgbClr val="565656"/>
                </a:solidFill>
              </a:rPr>
              <a:t>Main</a:t>
            </a:r>
            <a:r>
              <a:rPr lang="ko-KR" altLang="en-US" sz="1200" b="1" dirty="0">
                <a:solidFill>
                  <a:srgbClr val="565656"/>
                </a:solidFill>
              </a:rPr>
              <a:t>함수에서 게임을 시작했을 시 바로 연결해주고 </a:t>
            </a:r>
            <a:r>
              <a:rPr lang="en-US" altLang="ko-KR" sz="1200" b="1" dirty="0">
                <a:solidFill>
                  <a:srgbClr val="565656"/>
                </a:solidFill>
              </a:rPr>
              <a:t>disconnect</a:t>
            </a:r>
            <a:r>
              <a:rPr lang="ko-KR" altLang="en-US" sz="1200" b="1" dirty="0">
                <a:solidFill>
                  <a:srgbClr val="565656"/>
                </a:solidFill>
              </a:rPr>
              <a:t>을 하지 않았다</a:t>
            </a:r>
            <a:r>
              <a:rPr lang="en-US" altLang="ko-KR" sz="1200" b="1" dirty="0">
                <a:solidFill>
                  <a:srgbClr val="565656"/>
                </a:solidFill>
              </a:rPr>
              <a:t>.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DD2D1-C999-490C-9B47-DF7CF7F8DA12}"/>
              </a:ext>
            </a:extLst>
          </p:cNvPr>
          <p:cNvSpPr/>
          <p:nvPr/>
        </p:nvSpPr>
        <p:spPr>
          <a:xfrm>
            <a:off x="5944580" y="1075941"/>
            <a:ext cx="55311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200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sz="1200" b="1" u="sng" dirty="0">
                <a:solidFill>
                  <a:srgbClr val="565656"/>
                </a:solidFill>
              </a:rPr>
              <a:t>:</a:t>
            </a:r>
          </a:p>
          <a:p>
            <a:endParaRPr lang="ko-KR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11) </a:t>
            </a:r>
            <a:r>
              <a:rPr lang="ko-KR" altLang="en-US" sz="1200" b="1" dirty="0">
                <a:solidFill>
                  <a:srgbClr val="565656"/>
                </a:solidFill>
              </a:rPr>
              <a:t>새로운 클래스 </a:t>
            </a:r>
            <a:r>
              <a:rPr lang="en-US" altLang="ko-KR" sz="1200" b="1" dirty="0" err="1">
                <a:solidFill>
                  <a:srgbClr val="565656"/>
                </a:solidFill>
              </a:rPr>
              <a:t>InfoData</a:t>
            </a:r>
            <a:r>
              <a:rPr lang="ko-KR" altLang="en-US" sz="1200" b="1" dirty="0">
                <a:solidFill>
                  <a:srgbClr val="565656"/>
                </a:solidFill>
              </a:rPr>
              <a:t>를 </a:t>
            </a:r>
            <a:r>
              <a:rPr lang="en-US" altLang="ko-KR" sz="1200" b="1" dirty="0">
                <a:solidFill>
                  <a:srgbClr val="565656"/>
                </a:solidFill>
              </a:rPr>
              <a:t>Model</a:t>
            </a:r>
            <a:r>
              <a:rPr lang="ko-KR" altLang="en-US" sz="1200" b="1" dirty="0">
                <a:solidFill>
                  <a:srgbClr val="565656"/>
                </a:solidFill>
              </a:rPr>
              <a:t>로써 </a:t>
            </a:r>
            <a:r>
              <a:rPr lang="en-US" altLang="ko-KR" sz="1200" b="1" dirty="0" err="1">
                <a:solidFill>
                  <a:srgbClr val="565656"/>
                </a:solidFill>
              </a:rPr>
              <a:t>InputInfoController</a:t>
            </a:r>
            <a:r>
              <a:rPr lang="ko-KR" altLang="en-US" sz="1200" b="1" dirty="0">
                <a:solidFill>
                  <a:srgbClr val="565656"/>
                </a:solidFill>
              </a:rPr>
              <a:t>가 명령을 하면 데이터에 접근해서 값을 변환해주도록 해주었다</a:t>
            </a:r>
            <a:r>
              <a:rPr lang="en-US" altLang="ko-KR" sz="12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r>
              <a:rPr lang="en-US" altLang="ko-KR" sz="1200" b="1" dirty="0">
                <a:solidFill>
                  <a:srgbClr val="565656"/>
                </a:solidFill>
              </a:rPr>
              <a:t>12) </a:t>
            </a:r>
            <a:r>
              <a:rPr lang="ko-KR" altLang="en-US" sz="1200" b="1" dirty="0">
                <a:solidFill>
                  <a:srgbClr val="565656"/>
                </a:solidFill>
              </a:rPr>
              <a:t>데이터베이스에 접근 할 때마다 </a:t>
            </a:r>
            <a:r>
              <a:rPr lang="en-US" altLang="ko-KR" sz="1200" b="1" dirty="0">
                <a:solidFill>
                  <a:srgbClr val="565656"/>
                </a:solidFill>
              </a:rPr>
              <a:t>connect</a:t>
            </a:r>
            <a:r>
              <a:rPr lang="ko-KR" altLang="en-US" sz="1200" b="1" dirty="0">
                <a:solidFill>
                  <a:srgbClr val="565656"/>
                </a:solidFill>
              </a:rPr>
              <a:t>해주고 접근할 필요가 없어지면 </a:t>
            </a:r>
            <a:r>
              <a:rPr lang="en-US" altLang="ko-KR" sz="1200" b="1" dirty="0">
                <a:solidFill>
                  <a:srgbClr val="565656"/>
                </a:solidFill>
              </a:rPr>
              <a:t>disconnect</a:t>
            </a:r>
            <a:r>
              <a:rPr lang="ko-KR" altLang="en-US" sz="1200" b="1" dirty="0">
                <a:solidFill>
                  <a:srgbClr val="565656"/>
                </a:solidFill>
              </a:rPr>
              <a:t>하도록 해주었다</a:t>
            </a:r>
            <a:r>
              <a:rPr lang="en-US" altLang="ko-KR" sz="1200" b="1" dirty="0">
                <a:solidFill>
                  <a:srgbClr val="565656"/>
                </a:solidFill>
              </a:rPr>
              <a:t>.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6B6B99-D30E-4BEC-842B-BCCE7C6ECB0F}"/>
              </a:ext>
            </a:extLst>
          </p:cNvPr>
          <p:cNvCxnSpPr>
            <a:cxnSpLocks/>
          </p:cNvCxnSpPr>
          <p:nvPr/>
        </p:nvCxnSpPr>
        <p:spPr>
          <a:xfrm flipV="1">
            <a:off x="5723600" y="305325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405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InputInfo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A4D3E98-369C-4489-ABD0-F0566876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46" y="974104"/>
            <a:ext cx="4334605" cy="53312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CA7C99-9980-46DE-96EB-27E66169D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51" y="1050407"/>
            <a:ext cx="5068044" cy="51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9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InputInfo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9A1075-96D6-43B0-8929-D7D0EEB4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24" y="967392"/>
            <a:ext cx="8165944" cy="55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5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InputInfoController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E6F0826-65C4-4484-92AC-C6DE99CC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2114550"/>
            <a:ext cx="65817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11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InputInfoController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C2484F-2EE8-4A37-9CA8-8F8A8C45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00" y="1048922"/>
            <a:ext cx="8929967" cy="52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04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InfoData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B4FDCE8-6C33-428D-A81A-A2EBBD6C3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67" y="916707"/>
            <a:ext cx="9268395" cy="54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9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415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 구조도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11BFF7-A1EC-4B8E-AE4A-D286A525B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67" y="916707"/>
            <a:ext cx="9501346" cy="516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7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InfoData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EDB694-8750-4642-9863-BA880798F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1871662"/>
            <a:ext cx="96869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1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1647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38921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GameManager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54717F-144F-4C00-BCDB-D03FFCAA38C2}"/>
              </a:ext>
            </a:extLst>
          </p:cNvPr>
          <p:cNvGrpSpPr/>
          <p:nvPr/>
        </p:nvGrpSpPr>
        <p:grpSpPr>
          <a:xfrm>
            <a:off x="2216600" y="1252957"/>
            <a:ext cx="3608796" cy="4879875"/>
            <a:chOff x="4786212" y="2519001"/>
            <a:chExt cx="3103713" cy="37790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3430EA-4E4B-4EEB-9CCD-97F45F77A44C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00AD9C9-06EF-48F0-865D-4221C99A4C91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BBD20EB-B7A0-476F-AA78-0145E7C3C549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6F2449CF-3BC5-4D3C-BC92-1B4CCD3C4FAC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7E3B3-285A-408D-AA78-A3A7DADBF6BD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EE929D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5393D5B-045A-4021-8556-84A88BD905A2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80AABFAB-1580-4615-A10B-37391F225155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7F0D09D-5EAD-45CF-A06D-E17A675035D1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3B8047-A9FF-4A7B-A4FA-B47CA11F836B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8971664-89A8-47F5-A337-C38825A302C3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899413-E3C9-4450-8524-24664C254623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47207-F602-41D6-887A-E4A89E026ACC}"/>
                </a:ext>
              </a:extLst>
            </p:cNvPr>
            <p:cNvCxnSpPr>
              <a:stCxn id="16" idx="0"/>
              <a:endCxn id="21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4DB8FD98-A1B5-4823-B005-8D2A4F1C0B51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EE929D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FC0515-A35A-4D85-AD4A-2CC8FE9B49D7}"/>
              </a:ext>
            </a:extLst>
          </p:cNvPr>
          <p:cNvSpPr/>
          <p:nvPr/>
        </p:nvSpPr>
        <p:spPr>
          <a:xfrm>
            <a:off x="2548928" y="1973399"/>
            <a:ext cx="2303587" cy="1476354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1BE7CA-44C7-4A86-8036-590ECA32E219}"/>
              </a:ext>
            </a:extLst>
          </p:cNvPr>
          <p:cNvSpPr/>
          <p:nvPr/>
        </p:nvSpPr>
        <p:spPr>
          <a:xfrm>
            <a:off x="2341687" y="1443651"/>
            <a:ext cx="324228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GameManager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생성자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7F73D1-8F19-4DEE-90FF-971F2C471BAD}"/>
              </a:ext>
            </a:extLst>
          </p:cNvPr>
          <p:cNvSpPr/>
          <p:nvPr/>
        </p:nvSpPr>
        <p:spPr>
          <a:xfrm>
            <a:off x="2461783" y="3637199"/>
            <a:ext cx="20584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setBtnInit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6BCE36-41D5-4D5B-83DE-03A55EA8DBE5}"/>
              </a:ext>
            </a:extLst>
          </p:cNvPr>
          <p:cNvSpPr/>
          <p:nvPr/>
        </p:nvSpPr>
        <p:spPr>
          <a:xfrm>
            <a:off x="2542895" y="4161032"/>
            <a:ext cx="2303587" cy="1408038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6043B75-0DD9-4B13-B25C-2037B488D76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846482" y="4809652"/>
            <a:ext cx="2781905" cy="300330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2F2EF1-7B0B-4370-B7C7-0DF0E608EDB3}"/>
              </a:ext>
            </a:extLst>
          </p:cNvPr>
          <p:cNvCxnSpPr>
            <a:cxnSpLocks/>
          </p:cNvCxnSpPr>
          <p:nvPr/>
        </p:nvCxnSpPr>
        <p:spPr>
          <a:xfrm flipV="1">
            <a:off x="6369552" y="404591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2867565-5558-4D43-B1E0-CBECFA368BC9}"/>
              </a:ext>
            </a:extLst>
          </p:cNvPr>
          <p:cNvSpPr/>
          <p:nvPr/>
        </p:nvSpPr>
        <p:spPr>
          <a:xfrm>
            <a:off x="5388464" y="4530137"/>
            <a:ext cx="118713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 이동 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모서리가 둥근 직사각형 57">
            <a:extLst>
              <a:ext uri="{FF2B5EF4-FFF2-40B4-BE49-F238E27FC236}">
                <a16:creationId xmlns:a16="http://schemas.microsoft.com/office/drawing/2014/main" id="{59D0534D-4FF5-43BB-B489-20685DE00525}"/>
              </a:ext>
            </a:extLst>
          </p:cNvPr>
          <p:cNvSpPr/>
          <p:nvPr/>
        </p:nvSpPr>
        <p:spPr>
          <a:xfrm>
            <a:off x="7036609" y="942696"/>
            <a:ext cx="3480765" cy="2428761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모서리가 둥근 직사각형 57">
            <a:extLst>
              <a:ext uri="{FF2B5EF4-FFF2-40B4-BE49-F238E27FC236}">
                <a16:creationId xmlns:a16="http://schemas.microsoft.com/office/drawing/2014/main" id="{2985A640-CDCA-4070-99EF-D6B3668B642D}"/>
              </a:ext>
            </a:extLst>
          </p:cNvPr>
          <p:cNvSpPr/>
          <p:nvPr/>
        </p:nvSpPr>
        <p:spPr>
          <a:xfrm>
            <a:off x="7036609" y="3818650"/>
            <a:ext cx="3480765" cy="2428761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5A69D49-A371-439B-8799-EB8D0C628CA4}"/>
              </a:ext>
            </a:extLst>
          </p:cNvPr>
          <p:cNvSpPr/>
          <p:nvPr/>
        </p:nvSpPr>
        <p:spPr>
          <a:xfrm>
            <a:off x="7036609" y="3338345"/>
            <a:ext cx="180993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MainPanel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068FC50-4FB9-4562-A765-204AC14F483C}"/>
              </a:ext>
            </a:extLst>
          </p:cNvPr>
          <p:cNvSpPr/>
          <p:nvPr/>
        </p:nvSpPr>
        <p:spPr>
          <a:xfrm>
            <a:off x="7387555" y="934814"/>
            <a:ext cx="324228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GameManager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생성자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0D010F0-D2EA-4116-9851-5396D653AA44}"/>
              </a:ext>
            </a:extLst>
          </p:cNvPr>
          <p:cNvSpPr/>
          <p:nvPr/>
        </p:nvSpPr>
        <p:spPr>
          <a:xfrm>
            <a:off x="7625197" y="1561997"/>
            <a:ext cx="2303587" cy="1476354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93F78C4-E836-41B7-A73F-963A5D5D36E0}"/>
              </a:ext>
            </a:extLst>
          </p:cNvPr>
          <p:cNvCxnSpPr>
            <a:cxnSpLocks/>
          </p:cNvCxnSpPr>
          <p:nvPr/>
        </p:nvCxnSpPr>
        <p:spPr>
          <a:xfrm flipV="1">
            <a:off x="4829065" y="2214422"/>
            <a:ext cx="2796132" cy="473050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546E5F3-BAA6-4E9F-8995-270331CE7958}"/>
              </a:ext>
            </a:extLst>
          </p:cNvPr>
          <p:cNvSpPr/>
          <p:nvPr/>
        </p:nvSpPr>
        <p:spPr>
          <a:xfrm>
            <a:off x="5388464" y="1724858"/>
            <a:ext cx="2034155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메서드명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변경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인스턴스명</a:t>
            </a: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변경  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1EDFAEE-8434-49F4-A514-93139A45E312}"/>
              </a:ext>
            </a:extLst>
          </p:cNvPr>
          <p:cNvSpPr/>
          <p:nvPr/>
        </p:nvSpPr>
        <p:spPr>
          <a:xfrm>
            <a:off x="7628387" y="4405963"/>
            <a:ext cx="2303587" cy="1408038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9CF9D0B-3DC0-4209-954C-86400001FC68}"/>
              </a:ext>
            </a:extLst>
          </p:cNvPr>
          <p:cNvSpPr/>
          <p:nvPr/>
        </p:nvSpPr>
        <p:spPr>
          <a:xfrm>
            <a:off x="7479990" y="3899645"/>
            <a:ext cx="20584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setBtnInit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63415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GameManager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667824" y="1659285"/>
            <a:ext cx="483479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b="1" dirty="0">
              <a:solidFill>
                <a:srgbClr val="565656"/>
              </a:solidFill>
            </a:endParaRPr>
          </a:p>
          <a:p>
            <a:r>
              <a:rPr lang="en-US" altLang="ko-KR" b="1" dirty="0">
                <a:solidFill>
                  <a:srgbClr val="565656"/>
                </a:solidFill>
              </a:rPr>
              <a:t>1) </a:t>
            </a:r>
            <a:r>
              <a:rPr lang="en-US" altLang="ko-KR" b="1" dirty="0" err="1">
                <a:solidFill>
                  <a:srgbClr val="565656"/>
                </a:solidFill>
              </a:rPr>
              <a:t>GameManager</a:t>
            </a:r>
            <a:r>
              <a:rPr lang="en-US" altLang="ko-KR" b="1" dirty="0">
                <a:solidFill>
                  <a:srgbClr val="565656"/>
                </a:solidFill>
              </a:rPr>
              <a:t> </a:t>
            </a:r>
            <a:r>
              <a:rPr lang="ko-KR" altLang="en-US" b="1" dirty="0">
                <a:solidFill>
                  <a:srgbClr val="565656"/>
                </a:solidFill>
              </a:rPr>
              <a:t>클래스 안에 </a:t>
            </a:r>
            <a:r>
              <a:rPr lang="en-US" altLang="ko-KR" b="1" dirty="0" err="1">
                <a:solidFill>
                  <a:srgbClr val="565656"/>
                </a:solidFill>
              </a:rPr>
              <a:t>ExplainPanel</a:t>
            </a:r>
            <a:r>
              <a:rPr lang="en-US" altLang="ko-KR" b="1" dirty="0">
                <a:solidFill>
                  <a:srgbClr val="565656"/>
                </a:solidFill>
              </a:rPr>
              <a:t>, </a:t>
            </a:r>
            <a:r>
              <a:rPr lang="en-US" altLang="ko-KR" b="1" dirty="0" err="1">
                <a:solidFill>
                  <a:srgbClr val="565656"/>
                </a:solidFill>
              </a:rPr>
              <a:t>MenuPanel</a:t>
            </a:r>
            <a:r>
              <a:rPr lang="en-US" altLang="ko-KR" b="1" dirty="0">
                <a:solidFill>
                  <a:srgbClr val="565656"/>
                </a:solidFill>
              </a:rPr>
              <a:t>, </a:t>
            </a:r>
            <a:r>
              <a:rPr lang="en-US" altLang="ko-KR" b="1" dirty="0" err="1">
                <a:solidFill>
                  <a:srgbClr val="565656"/>
                </a:solidFill>
              </a:rPr>
              <a:t>RankPanel</a:t>
            </a:r>
            <a:r>
              <a:rPr lang="ko-KR" altLang="en-US" b="1" dirty="0">
                <a:solidFill>
                  <a:srgbClr val="565656"/>
                </a:solidFill>
              </a:rPr>
              <a:t>에서 사용되는 버튼 초기화 메서드가 있었지만</a:t>
            </a:r>
            <a:r>
              <a:rPr lang="en-US" altLang="ko-KR" b="1" dirty="0">
                <a:solidFill>
                  <a:srgbClr val="565656"/>
                </a:solidFill>
              </a:rPr>
              <a:t>, </a:t>
            </a:r>
            <a:r>
              <a:rPr lang="en-US" altLang="ko-KR" b="1" dirty="0" err="1">
                <a:solidFill>
                  <a:srgbClr val="565656"/>
                </a:solidFill>
              </a:rPr>
              <a:t>GameManeger</a:t>
            </a:r>
            <a:r>
              <a:rPr lang="en-US" altLang="ko-KR" b="1" dirty="0">
                <a:solidFill>
                  <a:srgbClr val="565656"/>
                </a:solidFill>
              </a:rPr>
              <a:t> </a:t>
            </a:r>
            <a:r>
              <a:rPr lang="ko-KR" altLang="en-US" b="1" dirty="0">
                <a:solidFill>
                  <a:srgbClr val="565656"/>
                </a:solidFill>
              </a:rPr>
              <a:t>클래스 기능과 맞지 않았다</a:t>
            </a:r>
            <a:r>
              <a:rPr lang="en-US" altLang="ko-KR" b="1" dirty="0">
                <a:solidFill>
                  <a:srgbClr val="565656"/>
                </a:solidFill>
              </a:rPr>
              <a:t>. </a:t>
            </a:r>
          </a:p>
          <a:p>
            <a:pPr marL="228600" indent="-228600">
              <a:buAutoNum type="arabicPeriod"/>
            </a:pPr>
            <a:endParaRPr lang="en-US" altLang="ko-KR" b="1" dirty="0">
              <a:solidFill>
                <a:srgbClr val="565656"/>
              </a:solidFill>
            </a:endParaRPr>
          </a:p>
          <a:p>
            <a:r>
              <a:rPr lang="en-US" altLang="ko-KR" b="1" dirty="0">
                <a:solidFill>
                  <a:srgbClr val="565656"/>
                </a:solidFill>
              </a:rPr>
              <a:t>2) </a:t>
            </a:r>
            <a:r>
              <a:rPr lang="ko-KR" altLang="en-US" b="1" dirty="0">
                <a:solidFill>
                  <a:srgbClr val="565656"/>
                </a:solidFill>
              </a:rPr>
              <a:t>인스턴스 변수명이 </a:t>
            </a:r>
            <a:r>
              <a:rPr lang="en-US" altLang="ko-KR" b="1" dirty="0">
                <a:solidFill>
                  <a:srgbClr val="565656"/>
                </a:solidFill>
              </a:rPr>
              <a:t>camel</a:t>
            </a:r>
            <a:r>
              <a:rPr lang="ko-KR" altLang="en-US" b="1" dirty="0">
                <a:solidFill>
                  <a:srgbClr val="565656"/>
                </a:solidFill>
              </a:rPr>
              <a:t>표기법에 맞지 않고 변수끼리 통일성이 없었다</a:t>
            </a:r>
            <a:r>
              <a:rPr lang="en-US" altLang="ko-KR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b="1" dirty="0">
              <a:solidFill>
                <a:srgbClr val="565656"/>
              </a:solidFill>
            </a:endParaRPr>
          </a:p>
          <a:p>
            <a:r>
              <a:rPr lang="en-US" altLang="ko-KR" b="1" dirty="0">
                <a:solidFill>
                  <a:srgbClr val="565656"/>
                </a:solidFill>
              </a:rPr>
              <a:t>3) </a:t>
            </a:r>
            <a:r>
              <a:rPr lang="ko-KR" altLang="en-US" b="1" dirty="0">
                <a:solidFill>
                  <a:srgbClr val="565656"/>
                </a:solidFill>
              </a:rPr>
              <a:t>함수명이 </a:t>
            </a:r>
            <a:r>
              <a:rPr lang="en-US" altLang="ko-KR" b="1" dirty="0">
                <a:solidFill>
                  <a:srgbClr val="565656"/>
                </a:solidFill>
              </a:rPr>
              <a:t>camel</a:t>
            </a:r>
            <a:r>
              <a:rPr lang="ko-KR" altLang="en-US" b="1" dirty="0">
                <a:solidFill>
                  <a:srgbClr val="565656"/>
                </a:solidFill>
              </a:rPr>
              <a:t>표기법에 맞지 않았다</a:t>
            </a:r>
            <a:r>
              <a:rPr lang="en-US" altLang="ko-KR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DD2D1-C999-490C-9B47-DF7CF7F8DA12}"/>
              </a:ext>
            </a:extLst>
          </p:cNvPr>
          <p:cNvSpPr/>
          <p:nvPr/>
        </p:nvSpPr>
        <p:spPr>
          <a:xfrm>
            <a:off x="5944580" y="1659285"/>
            <a:ext cx="553114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b="1" dirty="0">
              <a:solidFill>
                <a:srgbClr val="565656"/>
              </a:solidFill>
            </a:endParaRPr>
          </a:p>
          <a:p>
            <a:r>
              <a:rPr lang="en-US" altLang="ko-KR" b="1" dirty="0">
                <a:solidFill>
                  <a:srgbClr val="565656"/>
                </a:solidFill>
              </a:rPr>
              <a:t>1) </a:t>
            </a:r>
            <a:r>
              <a:rPr lang="en-US" altLang="ko-KR" b="1" dirty="0" err="1">
                <a:solidFill>
                  <a:srgbClr val="565656"/>
                </a:solidFill>
              </a:rPr>
              <a:t>MainPanel</a:t>
            </a:r>
            <a:r>
              <a:rPr lang="ko-KR" altLang="en-US" b="1" dirty="0">
                <a:solidFill>
                  <a:srgbClr val="565656"/>
                </a:solidFill>
              </a:rPr>
              <a:t>로 메서드를 이동시켜주었다</a:t>
            </a:r>
            <a:r>
              <a:rPr lang="en-US" altLang="ko-KR" b="1" dirty="0">
                <a:solidFill>
                  <a:srgbClr val="565656"/>
                </a:solidFill>
              </a:rPr>
              <a:t>. (</a:t>
            </a:r>
            <a:r>
              <a:rPr lang="ko-KR" altLang="en-US" b="1" dirty="0">
                <a:solidFill>
                  <a:srgbClr val="565656"/>
                </a:solidFill>
              </a:rPr>
              <a:t>메서드 이동</a:t>
            </a:r>
            <a:r>
              <a:rPr lang="en-US" altLang="ko-KR" b="1" dirty="0">
                <a:solidFill>
                  <a:srgbClr val="565656"/>
                </a:solidFill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b="1" dirty="0">
              <a:solidFill>
                <a:srgbClr val="565656"/>
              </a:solidFill>
            </a:endParaRPr>
          </a:p>
          <a:p>
            <a:r>
              <a:rPr lang="en-US" altLang="ko-KR" b="1" dirty="0">
                <a:solidFill>
                  <a:srgbClr val="565656"/>
                </a:solidFill>
              </a:rPr>
              <a:t>2) camel</a:t>
            </a:r>
            <a:r>
              <a:rPr lang="ko-KR" altLang="en-US" b="1" dirty="0">
                <a:solidFill>
                  <a:srgbClr val="565656"/>
                </a:solidFill>
              </a:rPr>
              <a:t>표기법에 맞게 변수명을 바꿔주었다</a:t>
            </a:r>
            <a:r>
              <a:rPr lang="en-US" altLang="ko-KR" b="1" dirty="0">
                <a:solidFill>
                  <a:srgbClr val="565656"/>
                </a:solidFill>
              </a:rPr>
              <a:t>. (</a:t>
            </a:r>
            <a:r>
              <a:rPr lang="ko-KR" altLang="en-US" b="1" dirty="0" err="1">
                <a:solidFill>
                  <a:srgbClr val="565656"/>
                </a:solidFill>
              </a:rPr>
              <a:t>변수명</a:t>
            </a:r>
            <a:r>
              <a:rPr lang="ko-KR" altLang="en-US" b="1" dirty="0">
                <a:solidFill>
                  <a:srgbClr val="565656"/>
                </a:solidFill>
              </a:rPr>
              <a:t> 변경</a:t>
            </a:r>
            <a:r>
              <a:rPr lang="en-US" altLang="ko-KR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b="1" dirty="0">
              <a:solidFill>
                <a:srgbClr val="565656"/>
              </a:solidFill>
            </a:endParaRPr>
          </a:p>
          <a:p>
            <a:r>
              <a:rPr lang="en-US" altLang="ko-KR" b="1" dirty="0">
                <a:solidFill>
                  <a:srgbClr val="565656"/>
                </a:solidFill>
              </a:rPr>
              <a:t>3) </a:t>
            </a:r>
            <a:r>
              <a:rPr lang="en-US" altLang="ko-KR" b="1" dirty="0" err="1">
                <a:solidFill>
                  <a:srgbClr val="565656"/>
                </a:solidFill>
              </a:rPr>
              <a:t>GameManager</a:t>
            </a:r>
            <a:r>
              <a:rPr lang="ko-KR" altLang="en-US" b="1" dirty="0">
                <a:solidFill>
                  <a:srgbClr val="565656"/>
                </a:solidFill>
              </a:rPr>
              <a:t>안 </a:t>
            </a:r>
            <a:r>
              <a:rPr lang="en-US" altLang="ko-KR" b="1" dirty="0">
                <a:solidFill>
                  <a:srgbClr val="565656"/>
                </a:solidFill>
              </a:rPr>
              <a:t>get</a:t>
            </a:r>
            <a:r>
              <a:rPr lang="ko-KR" altLang="en-US" b="1" dirty="0">
                <a:solidFill>
                  <a:srgbClr val="565656"/>
                </a:solidFill>
              </a:rPr>
              <a:t>과</a:t>
            </a:r>
            <a:r>
              <a:rPr lang="en-US" altLang="ko-KR" b="1" dirty="0">
                <a:solidFill>
                  <a:srgbClr val="565656"/>
                </a:solidFill>
              </a:rPr>
              <a:t> set</a:t>
            </a:r>
            <a:r>
              <a:rPr lang="ko-KR" altLang="en-US" b="1" dirty="0">
                <a:solidFill>
                  <a:srgbClr val="565656"/>
                </a:solidFill>
              </a:rPr>
              <a:t>함수를 사용하는 </a:t>
            </a:r>
            <a:r>
              <a:rPr lang="en-US" altLang="ko-KR" b="1" dirty="0">
                <a:solidFill>
                  <a:srgbClr val="565656"/>
                </a:solidFill>
              </a:rPr>
              <a:t>class</a:t>
            </a:r>
            <a:r>
              <a:rPr lang="ko-KR" altLang="en-US" b="1" dirty="0">
                <a:solidFill>
                  <a:srgbClr val="565656"/>
                </a:solidFill>
              </a:rPr>
              <a:t>가 많기 때문에 코드를 합쳐줄 때 이름을 한번에 바꾸어 주었다</a:t>
            </a:r>
            <a:r>
              <a:rPr lang="en-US" altLang="ko-KR" b="1" dirty="0">
                <a:solidFill>
                  <a:srgbClr val="565656"/>
                </a:solidFill>
              </a:rPr>
              <a:t>. (</a:t>
            </a:r>
            <a:r>
              <a:rPr lang="ko-KR" altLang="en-US" b="1" dirty="0" err="1">
                <a:solidFill>
                  <a:srgbClr val="565656"/>
                </a:solidFill>
              </a:rPr>
              <a:t>메서드명</a:t>
            </a:r>
            <a:r>
              <a:rPr lang="ko-KR" altLang="en-US" b="1" dirty="0">
                <a:solidFill>
                  <a:srgbClr val="565656"/>
                </a:solidFill>
              </a:rPr>
              <a:t> 변경</a:t>
            </a:r>
            <a:r>
              <a:rPr lang="en-US" altLang="ko-KR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6B6B99-D30E-4BEC-842B-BCCE7C6ECB0F}"/>
              </a:ext>
            </a:extLst>
          </p:cNvPr>
          <p:cNvCxnSpPr>
            <a:cxnSpLocks/>
          </p:cNvCxnSpPr>
          <p:nvPr/>
        </p:nvCxnSpPr>
        <p:spPr>
          <a:xfrm flipV="1">
            <a:off x="5723600" y="305325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826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GameManager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680C72-1C73-4901-ADCD-DA79E025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49" y="1047137"/>
            <a:ext cx="5236951" cy="51382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B0266B-4186-4ECF-ABEA-D25B60BD3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955" y="2387338"/>
            <a:ext cx="40386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40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GameManager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58D9FA6-BE77-4EE5-82F3-F60DEF30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38" y="530156"/>
            <a:ext cx="6281168" cy="59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97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1647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38921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MenuPanel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54717F-144F-4C00-BCDB-D03FFCAA38C2}"/>
              </a:ext>
            </a:extLst>
          </p:cNvPr>
          <p:cNvGrpSpPr/>
          <p:nvPr/>
        </p:nvGrpSpPr>
        <p:grpSpPr>
          <a:xfrm>
            <a:off x="2216600" y="1252957"/>
            <a:ext cx="3608796" cy="4879875"/>
            <a:chOff x="4786212" y="2519001"/>
            <a:chExt cx="3103713" cy="37790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3430EA-4E4B-4EEB-9CCD-97F45F77A44C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00AD9C9-06EF-48F0-865D-4221C99A4C91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BBD20EB-B7A0-476F-AA78-0145E7C3C549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6F2449CF-3BC5-4D3C-BC92-1B4CCD3C4FAC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7E3B3-285A-408D-AA78-A3A7DADBF6BD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EE929D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5393D5B-045A-4021-8556-84A88BD905A2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80AABFAB-1580-4615-A10B-37391F225155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7F0D09D-5EAD-45CF-A06D-E17A675035D1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3B8047-A9FF-4A7B-A4FA-B47CA11F836B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8971664-89A8-47F5-A337-C38825A302C3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899413-E3C9-4450-8524-24664C254623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47207-F602-41D6-887A-E4A89E026ACC}"/>
                </a:ext>
              </a:extLst>
            </p:cNvPr>
            <p:cNvCxnSpPr>
              <a:stCxn id="16" idx="0"/>
              <a:endCxn id="21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4DB8FD98-A1B5-4823-B005-8D2A4F1C0B51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EE929D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FC0515-A35A-4D85-AD4A-2CC8FE9B49D7}"/>
              </a:ext>
            </a:extLst>
          </p:cNvPr>
          <p:cNvSpPr/>
          <p:nvPr/>
        </p:nvSpPr>
        <p:spPr>
          <a:xfrm>
            <a:off x="2542895" y="1901404"/>
            <a:ext cx="2303587" cy="3786331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1BE7CA-44C7-4A86-8036-590ECA32E219}"/>
              </a:ext>
            </a:extLst>
          </p:cNvPr>
          <p:cNvSpPr/>
          <p:nvPr/>
        </p:nvSpPr>
        <p:spPr>
          <a:xfrm>
            <a:off x="2370763" y="1340570"/>
            <a:ext cx="324228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MenuPanel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생성자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D657E-25BA-4B5B-B7E6-E7D9CE589613}"/>
              </a:ext>
            </a:extLst>
          </p:cNvPr>
          <p:cNvSpPr/>
          <p:nvPr/>
        </p:nvSpPr>
        <p:spPr>
          <a:xfrm>
            <a:off x="7546726" y="1901404"/>
            <a:ext cx="2303587" cy="2066590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6043B75-0DD9-4B13-B25C-2037B488D766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846547" y="3614484"/>
            <a:ext cx="3700178" cy="1432984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2F2EF1-7B0B-4370-B7C7-0DF0E608EDB3}"/>
              </a:ext>
            </a:extLst>
          </p:cNvPr>
          <p:cNvCxnSpPr>
            <a:cxnSpLocks/>
          </p:cNvCxnSpPr>
          <p:nvPr/>
        </p:nvCxnSpPr>
        <p:spPr>
          <a:xfrm flipV="1">
            <a:off x="6369552" y="404591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2867565-5558-4D43-B1E0-CBECFA368BC9}"/>
              </a:ext>
            </a:extLst>
          </p:cNvPr>
          <p:cNvSpPr/>
          <p:nvPr/>
        </p:nvSpPr>
        <p:spPr>
          <a:xfrm>
            <a:off x="2865990" y="3387738"/>
            <a:ext cx="97761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중복코드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모서리가 둥근 직사각형 57">
            <a:extLst>
              <a:ext uri="{FF2B5EF4-FFF2-40B4-BE49-F238E27FC236}">
                <a16:creationId xmlns:a16="http://schemas.microsoft.com/office/drawing/2014/main" id="{59D0534D-4FF5-43BB-B489-20685DE00525}"/>
              </a:ext>
            </a:extLst>
          </p:cNvPr>
          <p:cNvSpPr/>
          <p:nvPr/>
        </p:nvSpPr>
        <p:spPr>
          <a:xfrm>
            <a:off x="7022138" y="1208438"/>
            <a:ext cx="3480765" cy="4924394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FEB4DC-C5BD-4635-901E-EBFA1C988FD4}"/>
              </a:ext>
            </a:extLst>
          </p:cNvPr>
          <p:cNvSpPr/>
          <p:nvPr/>
        </p:nvSpPr>
        <p:spPr>
          <a:xfrm>
            <a:off x="7364522" y="1336754"/>
            <a:ext cx="324228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MenuPanel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 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생성자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E5F10A-A283-4DD7-A28B-CBF27D6C5650}"/>
              </a:ext>
            </a:extLst>
          </p:cNvPr>
          <p:cNvSpPr/>
          <p:nvPr/>
        </p:nvSpPr>
        <p:spPr>
          <a:xfrm>
            <a:off x="7546725" y="4481867"/>
            <a:ext cx="2303587" cy="1131201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E08906-3ED0-4CCB-B346-06AD50EA29AB}"/>
              </a:ext>
            </a:extLst>
          </p:cNvPr>
          <p:cNvSpPr/>
          <p:nvPr/>
        </p:nvSpPr>
        <p:spPr>
          <a:xfrm>
            <a:off x="7408727" y="3931472"/>
            <a:ext cx="108024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setBtn</a:t>
            </a:r>
            <a:r>
              <a:rPr lang="en-US" altLang="ko-KR" b="1" dirty="0"/>
              <a:t>()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4D312F-319D-4D5D-A8C4-181D79A7118C}"/>
              </a:ext>
            </a:extLst>
          </p:cNvPr>
          <p:cNvSpPr/>
          <p:nvPr/>
        </p:nvSpPr>
        <p:spPr>
          <a:xfrm>
            <a:off x="5180530" y="4158618"/>
            <a:ext cx="136937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메서드 추출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664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MenuPanel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667824" y="2559880"/>
            <a:ext cx="483479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sz="2400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sz="2400" b="1" dirty="0">
              <a:solidFill>
                <a:srgbClr val="565656"/>
              </a:solidFill>
            </a:endParaRPr>
          </a:p>
          <a:p>
            <a:r>
              <a:rPr lang="ko-KR" altLang="en-US" sz="2400" b="1" dirty="0">
                <a:solidFill>
                  <a:srgbClr val="565656"/>
                </a:solidFill>
              </a:rPr>
              <a:t>버튼을 설정하는 코드가 </a:t>
            </a:r>
            <a:r>
              <a:rPr lang="en-US" altLang="ko-KR" sz="2400" b="1" dirty="0">
                <a:solidFill>
                  <a:srgbClr val="565656"/>
                </a:solidFill>
              </a:rPr>
              <a:t>4</a:t>
            </a:r>
            <a:r>
              <a:rPr lang="ko-KR" altLang="en-US" sz="2400" b="1" dirty="0">
                <a:solidFill>
                  <a:srgbClr val="565656"/>
                </a:solidFill>
              </a:rPr>
              <a:t>번 반복되는 중복 코드가 있었다</a:t>
            </a:r>
            <a:r>
              <a:rPr lang="en-US" altLang="ko-KR" sz="24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DD2D1-C999-490C-9B47-DF7CF7F8DA12}"/>
              </a:ext>
            </a:extLst>
          </p:cNvPr>
          <p:cNvSpPr/>
          <p:nvPr/>
        </p:nvSpPr>
        <p:spPr>
          <a:xfrm>
            <a:off x="5944580" y="2559880"/>
            <a:ext cx="55311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400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sz="2400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sz="2400" b="1" dirty="0">
              <a:solidFill>
                <a:srgbClr val="565656"/>
              </a:solidFill>
            </a:endParaRPr>
          </a:p>
          <a:p>
            <a:r>
              <a:rPr lang="ko-KR" altLang="en-US" sz="2400" b="1" dirty="0">
                <a:solidFill>
                  <a:srgbClr val="565656"/>
                </a:solidFill>
              </a:rPr>
              <a:t>중복 코드를 새로운 메서드 </a:t>
            </a:r>
            <a:r>
              <a:rPr lang="en-US" altLang="ko-KR" sz="2400" b="1" dirty="0" err="1">
                <a:solidFill>
                  <a:srgbClr val="565656"/>
                </a:solidFill>
              </a:rPr>
              <a:t>setBtn</a:t>
            </a:r>
            <a:r>
              <a:rPr lang="ko-KR" altLang="en-US" sz="2400" b="1" dirty="0">
                <a:solidFill>
                  <a:srgbClr val="565656"/>
                </a:solidFill>
              </a:rPr>
              <a:t>로 추출했다</a:t>
            </a:r>
            <a:r>
              <a:rPr lang="en-US" altLang="ko-KR" sz="2400" b="1" dirty="0">
                <a:solidFill>
                  <a:srgbClr val="565656"/>
                </a:solidFill>
              </a:rPr>
              <a:t>. (</a:t>
            </a:r>
            <a:r>
              <a:rPr lang="ko-KR" altLang="en-US" sz="2400" b="1" dirty="0">
                <a:solidFill>
                  <a:srgbClr val="565656"/>
                </a:solidFill>
              </a:rPr>
              <a:t>메서드 추출</a:t>
            </a:r>
            <a:r>
              <a:rPr lang="en-US" altLang="ko-KR" sz="24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200" b="1" dirty="0">
              <a:solidFill>
                <a:srgbClr val="565656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6B6B99-D30E-4BEC-842B-BCCE7C6ECB0F}"/>
              </a:ext>
            </a:extLst>
          </p:cNvPr>
          <p:cNvCxnSpPr>
            <a:cxnSpLocks/>
          </p:cNvCxnSpPr>
          <p:nvPr/>
        </p:nvCxnSpPr>
        <p:spPr>
          <a:xfrm flipV="1">
            <a:off x="5723600" y="305325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540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MenuPanel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코드 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490785-C996-458F-8703-F836F5E4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76" y="1423775"/>
            <a:ext cx="5604644" cy="43849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CE71A1-7F47-4C03-8EAA-C98594B1C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674" y="1634744"/>
            <a:ext cx="5636774" cy="39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76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MenuPanel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5E94C0-433F-493D-AD58-EC81EB58F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442" y="608202"/>
            <a:ext cx="4168477" cy="56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85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>
            <a:extLst>
              <a:ext uri="{FF2B5EF4-FFF2-40B4-BE49-F238E27FC236}">
                <a16:creationId xmlns:a16="http://schemas.microsoft.com/office/drawing/2014/main" id="{A240076B-1E21-4437-9427-6B33A622C1A2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각 삼각형 6">
            <a:extLst>
              <a:ext uri="{FF2B5EF4-FFF2-40B4-BE49-F238E27FC236}">
                <a16:creationId xmlns:a16="http://schemas.microsoft.com/office/drawing/2014/main" id="{05EE7FEC-122E-4217-BA55-189D54231C5E}"/>
              </a:ext>
            </a:extLst>
          </p:cNvPr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99509" y="3088001"/>
            <a:ext cx="636727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박상민</a:t>
            </a:r>
            <a:r>
              <a:rPr lang="en-US" altLang="ko-KR" sz="28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800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변영화</a:t>
            </a:r>
            <a:endParaRPr lang="en-US" altLang="ko-KR" sz="2800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120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415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</a:t>
            </a:r>
            <a:r>
              <a:rPr lang="ko-KR" altLang="en-US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시스템구조도랑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비교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E434E3-A731-4505-BF67-DEA606949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76" y="929719"/>
            <a:ext cx="9645886" cy="542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049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415"/>
            <a:ext cx="38838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GoHome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6A188B-33C2-43E2-BDD4-4BED245B7D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23466" y="1429853"/>
            <a:ext cx="6695116" cy="39713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480B24-6860-47BB-8B2D-69D6383F45E5}"/>
              </a:ext>
            </a:extLst>
          </p:cNvPr>
          <p:cNvSpPr/>
          <p:nvPr/>
        </p:nvSpPr>
        <p:spPr>
          <a:xfrm>
            <a:off x="2423466" y="1909043"/>
            <a:ext cx="3473995" cy="1224793"/>
          </a:xfrm>
          <a:prstGeom prst="rect">
            <a:avLst/>
          </a:prstGeom>
          <a:noFill/>
          <a:ln w="57150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137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38921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GoHome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54717F-144F-4C00-BCDB-D03FFCAA38C2}"/>
              </a:ext>
            </a:extLst>
          </p:cNvPr>
          <p:cNvGrpSpPr/>
          <p:nvPr/>
        </p:nvGrpSpPr>
        <p:grpSpPr>
          <a:xfrm>
            <a:off x="2216600" y="1252957"/>
            <a:ext cx="3608796" cy="4879875"/>
            <a:chOff x="4786212" y="2519001"/>
            <a:chExt cx="3103713" cy="37790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3430EA-4E4B-4EEB-9CCD-97F45F77A44C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00AD9C9-06EF-48F0-865D-4221C99A4C91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BBD20EB-B7A0-476F-AA78-0145E7C3C549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6F2449CF-3BC5-4D3C-BC92-1B4CCD3C4FAC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7E3B3-285A-408D-AA78-A3A7DADBF6BD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EE929D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5393D5B-045A-4021-8556-84A88BD905A2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80AABFAB-1580-4615-A10B-37391F225155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7F0D09D-5EAD-45CF-A06D-E17A675035D1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3B8047-A9FF-4A7B-A4FA-B47CA11F836B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8971664-89A8-47F5-A337-C38825A302C3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899413-E3C9-4450-8524-24664C254623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47207-F602-41D6-887A-E4A89E026ACC}"/>
                </a:ext>
              </a:extLst>
            </p:cNvPr>
            <p:cNvCxnSpPr>
              <a:stCxn id="16" idx="0"/>
              <a:endCxn id="21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4DB8FD98-A1B5-4823-B005-8D2A4F1C0B51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EE929D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FC0515-A35A-4D85-AD4A-2CC8FE9B49D7}"/>
              </a:ext>
            </a:extLst>
          </p:cNvPr>
          <p:cNvSpPr/>
          <p:nvPr/>
        </p:nvSpPr>
        <p:spPr>
          <a:xfrm>
            <a:off x="2542895" y="1744447"/>
            <a:ext cx="2303587" cy="724752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1BE7CA-44C7-4A86-8036-590ECA32E219}"/>
              </a:ext>
            </a:extLst>
          </p:cNvPr>
          <p:cNvSpPr/>
          <p:nvPr/>
        </p:nvSpPr>
        <p:spPr>
          <a:xfrm>
            <a:off x="2474680" y="1246907"/>
            <a:ext cx="78261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Use()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7F73D1-8F19-4DEE-90FF-971F2C471BAD}"/>
              </a:ext>
            </a:extLst>
          </p:cNvPr>
          <p:cNvSpPr/>
          <p:nvPr/>
        </p:nvSpPr>
        <p:spPr>
          <a:xfrm>
            <a:off x="2411446" y="2435330"/>
            <a:ext cx="2058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SelectOpponent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MouseListener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6BCE36-41D5-4D5B-83DE-03A55EA8DBE5}"/>
              </a:ext>
            </a:extLst>
          </p:cNvPr>
          <p:cNvSpPr/>
          <p:nvPr/>
        </p:nvSpPr>
        <p:spPr>
          <a:xfrm>
            <a:off x="2542863" y="3160082"/>
            <a:ext cx="2303619" cy="2400758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D657E-25BA-4B5B-B7E6-E7D9CE589613}"/>
              </a:ext>
            </a:extLst>
          </p:cNvPr>
          <p:cNvSpPr/>
          <p:nvPr/>
        </p:nvSpPr>
        <p:spPr>
          <a:xfrm>
            <a:off x="7546696" y="3167634"/>
            <a:ext cx="2183702" cy="2489480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6043B75-0DD9-4B13-B25C-2037B488D766}"/>
              </a:ext>
            </a:extLst>
          </p:cNvPr>
          <p:cNvCxnSpPr>
            <a:cxnSpLocks/>
          </p:cNvCxnSpPr>
          <p:nvPr/>
        </p:nvCxnSpPr>
        <p:spPr>
          <a:xfrm flipV="1">
            <a:off x="4352501" y="2765114"/>
            <a:ext cx="2878809" cy="17433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2F2EF1-7B0B-4370-B7C7-0DF0E608EDB3}"/>
              </a:ext>
            </a:extLst>
          </p:cNvPr>
          <p:cNvCxnSpPr>
            <a:cxnSpLocks/>
          </p:cNvCxnSpPr>
          <p:nvPr/>
        </p:nvCxnSpPr>
        <p:spPr>
          <a:xfrm flipV="1">
            <a:off x="6369552" y="404591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57">
            <a:extLst>
              <a:ext uri="{FF2B5EF4-FFF2-40B4-BE49-F238E27FC236}">
                <a16:creationId xmlns:a16="http://schemas.microsoft.com/office/drawing/2014/main" id="{59D0534D-4FF5-43BB-B489-20685DE00525}"/>
              </a:ext>
            </a:extLst>
          </p:cNvPr>
          <p:cNvSpPr/>
          <p:nvPr/>
        </p:nvSpPr>
        <p:spPr>
          <a:xfrm>
            <a:off x="7022139" y="1208438"/>
            <a:ext cx="3165377" cy="4924394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9FFF679-03E0-4946-8C09-210E62E12317}"/>
              </a:ext>
            </a:extLst>
          </p:cNvPr>
          <p:cNvSpPr/>
          <p:nvPr/>
        </p:nvSpPr>
        <p:spPr>
          <a:xfrm>
            <a:off x="7438851" y="2474328"/>
            <a:ext cx="2058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SelectOpponent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MouseAdapter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D70F6A-5854-4A1D-A16F-A5E785368C6F}"/>
              </a:ext>
            </a:extLst>
          </p:cNvPr>
          <p:cNvSpPr/>
          <p:nvPr/>
        </p:nvSpPr>
        <p:spPr>
          <a:xfrm>
            <a:off x="7349596" y="1290155"/>
            <a:ext cx="78261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Use()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AC72E2F-2EA6-4F2B-9691-D353CCA01833}"/>
              </a:ext>
            </a:extLst>
          </p:cNvPr>
          <p:cNvSpPr/>
          <p:nvPr/>
        </p:nvSpPr>
        <p:spPr>
          <a:xfrm>
            <a:off x="7546696" y="1773839"/>
            <a:ext cx="2303587" cy="724752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349AB33-910C-4CDF-9F11-E0FD6D071F89}"/>
              </a:ext>
            </a:extLst>
          </p:cNvPr>
          <p:cNvSpPr/>
          <p:nvPr/>
        </p:nvSpPr>
        <p:spPr>
          <a:xfrm>
            <a:off x="5275687" y="2265762"/>
            <a:ext cx="1812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MouseListener</a:t>
            </a: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</a:t>
            </a:r>
            <a:endParaRPr lang="en-US" altLang="ko-KR" sz="1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defRPr/>
            </a:pPr>
            <a:r>
              <a:rPr lang="en-US" altLang="ko-KR" sz="12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MouseAdapter</a:t>
            </a: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변경</a:t>
            </a:r>
            <a:endParaRPr lang="en-US" altLang="ko-KR" sz="1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168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415"/>
            <a:ext cx="308685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GoHome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867076" y="1117107"/>
            <a:ext cx="1060563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600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sz="1600" b="1" u="sng" dirty="0">
                <a:solidFill>
                  <a:srgbClr val="565656"/>
                </a:solidFill>
              </a:rPr>
              <a:t>:</a:t>
            </a:r>
          </a:p>
          <a:p>
            <a:endParaRPr lang="ko-KR" altLang="ko-KR" sz="1600" b="1" dirty="0">
              <a:solidFill>
                <a:srgbClr val="565656"/>
              </a:solidFill>
            </a:endParaRPr>
          </a:p>
          <a:p>
            <a:r>
              <a:rPr lang="en-US" altLang="ko-KR" sz="1600" b="1" dirty="0">
                <a:solidFill>
                  <a:srgbClr val="565656"/>
                </a:solidFill>
              </a:rPr>
              <a:t>1) </a:t>
            </a:r>
            <a:r>
              <a:rPr lang="ko-KR" altLang="ko-KR" sz="1600" b="1" dirty="0">
                <a:solidFill>
                  <a:srgbClr val="565656"/>
                </a:solidFill>
              </a:rPr>
              <a:t>코드</a:t>
            </a:r>
            <a:r>
              <a:rPr lang="en-US" altLang="ko-KR" sz="1600" b="1" dirty="0">
                <a:solidFill>
                  <a:srgbClr val="565656"/>
                </a:solidFill>
              </a:rPr>
              <a:t> </a:t>
            </a:r>
            <a:r>
              <a:rPr lang="ko-KR" altLang="ko-KR" sz="1600" b="1" dirty="0">
                <a:solidFill>
                  <a:srgbClr val="565656"/>
                </a:solidFill>
              </a:rPr>
              <a:t>줄을 늘리지 않아도 됨에도 불구하고 코드줄을 늘리는 코드가 있다</a:t>
            </a:r>
            <a:r>
              <a:rPr lang="en-US" altLang="ko-KR" sz="1600" b="1" dirty="0">
                <a:solidFill>
                  <a:srgbClr val="565656"/>
                </a:solidFill>
              </a:rPr>
              <a:t>.</a:t>
            </a:r>
          </a:p>
          <a:p>
            <a:endParaRPr lang="ko-KR" altLang="ko-KR" sz="1600" b="1" dirty="0">
              <a:solidFill>
                <a:srgbClr val="565656"/>
              </a:solidFill>
            </a:endParaRPr>
          </a:p>
          <a:p>
            <a:r>
              <a:rPr lang="en-US" altLang="ko-KR" sz="1600" b="1" dirty="0">
                <a:solidFill>
                  <a:srgbClr val="565656"/>
                </a:solidFill>
              </a:rPr>
              <a:t>2) </a:t>
            </a:r>
            <a:r>
              <a:rPr lang="ko-KR" altLang="ko-KR" sz="1600" b="1" dirty="0">
                <a:solidFill>
                  <a:srgbClr val="565656"/>
                </a:solidFill>
              </a:rPr>
              <a:t>현재 인덱스를 확인하기 위해서</a:t>
            </a:r>
            <a:r>
              <a:rPr lang="en-US" altLang="ko-KR" sz="1600" b="1" dirty="0">
                <a:solidFill>
                  <a:srgbClr val="565656"/>
                </a:solidFill>
              </a:rPr>
              <a:t> </a:t>
            </a:r>
            <a:r>
              <a:rPr lang="ko-KR" altLang="en-US" sz="1600" b="1" dirty="0">
                <a:solidFill>
                  <a:srgbClr val="565656"/>
                </a:solidFill>
              </a:rPr>
              <a:t>콘솔에</a:t>
            </a:r>
            <a:r>
              <a:rPr lang="ko-KR" altLang="ko-KR" sz="1600" b="1" dirty="0">
                <a:solidFill>
                  <a:srgbClr val="565656"/>
                </a:solidFill>
              </a:rPr>
              <a:t> 출력하는 부분이 필요가 없었다</a:t>
            </a:r>
            <a:r>
              <a:rPr lang="en-US" altLang="ko-KR" sz="16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600" b="1" dirty="0">
              <a:solidFill>
                <a:srgbClr val="565656"/>
              </a:solidFill>
            </a:endParaRPr>
          </a:p>
          <a:p>
            <a:r>
              <a:rPr lang="en-US" altLang="ko-KR" sz="1600" b="1" dirty="0">
                <a:solidFill>
                  <a:srgbClr val="565656"/>
                </a:solidFill>
              </a:rPr>
              <a:t>3) </a:t>
            </a:r>
            <a:r>
              <a:rPr lang="en-US" altLang="ko-KR" sz="1600" b="1" dirty="0" err="1">
                <a:solidFill>
                  <a:srgbClr val="565656"/>
                </a:solidFill>
              </a:rPr>
              <a:t>SelectOpponent</a:t>
            </a:r>
            <a:r>
              <a:rPr lang="ko-KR" altLang="en-US" sz="1600" b="1" dirty="0">
                <a:solidFill>
                  <a:srgbClr val="565656"/>
                </a:solidFill>
              </a:rPr>
              <a:t>클래스는</a:t>
            </a:r>
            <a:r>
              <a:rPr lang="en-US" altLang="ko-KR" sz="1600" b="1" dirty="0">
                <a:solidFill>
                  <a:srgbClr val="565656"/>
                </a:solidFill>
              </a:rPr>
              <a:t> </a:t>
            </a:r>
            <a:r>
              <a:rPr lang="ko-KR" altLang="en-US" sz="1600" b="1" dirty="0" err="1">
                <a:solidFill>
                  <a:srgbClr val="565656"/>
                </a:solidFill>
              </a:rPr>
              <a:t>마우스리스너를</a:t>
            </a:r>
            <a:r>
              <a:rPr lang="ko-KR" altLang="en-US" sz="1600" b="1" dirty="0">
                <a:solidFill>
                  <a:srgbClr val="565656"/>
                </a:solidFill>
              </a:rPr>
              <a:t> </a:t>
            </a:r>
            <a:r>
              <a:rPr lang="en-US" altLang="ko-KR" sz="1600" b="1" dirty="0">
                <a:solidFill>
                  <a:srgbClr val="565656"/>
                </a:solidFill>
              </a:rPr>
              <a:t>implement</a:t>
            </a:r>
            <a:r>
              <a:rPr lang="ko-KR" altLang="en-US" sz="1600" b="1" dirty="0">
                <a:solidFill>
                  <a:srgbClr val="565656"/>
                </a:solidFill>
              </a:rPr>
              <a:t>하는데 사용하지 않음에도 불구하고 </a:t>
            </a:r>
            <a:r>
              <a:rPr lang="ko-KR" altLang="en-US" sz="1600" b="1" dirty="0" err="1">
                <a:solidFill>
                  <a:srgbClr val="565656"/>
                </a:solidFill>
              </a:rPr>
              <a:t>오버라이딩</a:t>
            </a:r>
            <a:r>
              <a:rPr lang="ko-KR" altLang="en-US" sz="1600" b="1" dirty="0">
                <a:solidFill>
                  <a:srgbClr val="565656"/>
                </a:solidFill>
              </a:rPr>
              <a:t> 함수를 나열해야 했다</a:t>
            </a:r>
            <a:r>
              <a:rPr lang="en-US" altLang="ko-KR" sz="16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600" b="1" u="sng" dirty="0">
              <a:solidFill>
                <a:srgbClr val="565656"/>
              </a:solidFill>
            </a:endParaRPr>
          </a:p>
          <a:p>
            <a:r>
              <a:rPr lang="ko-KR" altLang="en-US" sz="1600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sz="1600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sz="1600" b="1" dirty="0">
              <a:solidFill>
                <a:srgbClr val="565656"/>
              </a:solidFill>
            </a:endParaRPr>
          </a:p>
          <a:p>
            <a:r>
              <a:rPr lang="en-US" altLang="ko-KR" sz="1600" b="1" dirty="0">
                <a:solidFill>
                  <a:srgbClr val="565656"/>
                </a:solidFill>
              </a:rPr>
              <a:t>1)</a:t>
            </a:r>
            <a:r>
              <a:rPr lang="ko-KR" altLang="en-US" sz="1600" b="1" dirty="0">
                <a:solidFill>
                  <a:srgbClr val="565656"/>
                </a:solidFill>
              </a:rPr>
              <a:t> 늘어진 코드를 한 줄로 처리했다</a:t>
            </a:r>
            <a:r>
              <a:rPr lang="en-US" altLang="ko-KR" sz="16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600" b="1" dirty="0">
              <a:solidFill>
                <a:srgbClr val="565656"/>
              </a:solidFill>
            </a:endParaRPr>
          </a:p>
          <a:p>
            <a:r>
              <a:rPr lang="en-US" altLang="ko-KR" sz="1600" b="1" dirty="0">
                <a:solidFill>
                  <a:srgbClr val="565656"/>
                </a:solidFill>
              </a:rPr>
              <a:t>2) </a:t>
            </a:r>
            <a:r>
              <a:rPr lang="ko-KR" altLang="en-US" sz="1600" b="1" dirty="0">
                <a:solidFill>
                  <a:srgbClr val="565656"/>
                </a:solidFill>
              </a:rPr>
              <a:t>인덱스를 콘솔에 출력하는 코드를 삭제했다</a:t>
            </a:r>
            <a:r>
              <a:rPr lang="en-US" altLang="ko-KR" sz="16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600" b="1" dirty="0">
              <a:solidFill>
                <a:srgbClr val="565656"/>
              </a:solidFill>
            </a:endParaRPr>
          </a:p>
          <a:p>
            <a:r>
              <a:rPr lang="en-US" altLang="ko-KR" sz="1600" b="1" dirty="0">
                <a:solidFill>
                  <a:srgbClr val="565656"/>
                </a:solidFill>
              </a:rPr>
              <a:t>3) </a:t>
            </a:r>
            <a:r>
              <a:rPr lang="ko-KR" altLang="en-US" sz="1600" b="1" dirty="0" err="1">
                <a:solidFill>
                  <a:srgbClr val="565656"/>
                </a:solidFill>
              </a:rPr>
              <a:t>마우스리스너를</a:t>
            </a:r>
            <a:r>
              <a:rPr lang="ko-KR" altLang="en-US" sz="1600" b="1" dirty="0">
                <a:solidFill>
                  <a:srgbClr val="565656"/>
                </a:solidFill>
              </a:rPr>
              <a:t> 사용하는 대신 </a:t>
            </a:r>
            <a:r>
              <a:rPr lang="en-US" altLang="ko-KR" sz="1600" b="1" dirty="0" err="1">
                <a:solidFill>
                  <a:srgbClr val="565656"/>
                </a:solidFill>
              </a:rPr>
              <a:t>MouseAdapter</a:t>
            </a:r>
            <a:r>
              <a:rPr lang="ko-KR" altLang="en-US" sz="1600" b="1" dirty="0">
                <a:solidFill>
                  <a:srgbClr val="565656"/>
                </a:solidFill>
              </a:rPr>
              <a:t>를 사용하여 필요한 함수만 나열할 수 있도록 해주었다</a:t>
            </a:r>
            <a:r>
              <a:rPr lang="en-US" altLang="ko-KR" sz="16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600" b="1" dirty="0">
              <a:solidFill>
                <a:srgbClr val="565656"/>
              </a:solidFill>
            </a:endParaRPr>
          </a:p>
          <a:p>
            <a:r>
              <a:rPr lang="en-US" altLang="ko-KR" sz="1600" b="1" dirty="0">
                <a:solidFill>
                  <a:srgbClr val="565656"/>
                </a:solidFill>
              </a:rPr>
              <a:t>+ </a:t>
            </a:r>
            <a:r>
              <a:rPr lang="ko-KR" altLang="en-US" sz="1600" b="1" dirty="0">
                <a:solidFill>
                  <a:srgbClr val="565656"/>
                </a:solidFill>
              </a:rPr>
              <a:t>원래 </a:t>
            </a:r>
            <a:r>
              <a:rPr lang="en-US" altLang="ko-KR" sz="1600" b="1" dirty="0" err="1">
                <a:solidFill>
                  <a:srgbClr val="565656"/>
                </a:solidFill>
              </a:rPr>
              <a:t>InGameData</a:t>
            </a:r>
            <a:r>
              <a:rPr lang="ko-KR" altLang="en-US" sz="1600" b="1" dirty="0">
                <a:solidFill>
                  <a:srgbClr val="565656"/>
                </a:solidFill>
              </a:rPr>
              <a:t>클래스에 있던 </a:t>
            </a:r>
            <a:r>
              <a:rPr lang="en-US" altLang="ko-KR" sz="1600" b="1" dirty="0" err="1">
                <a:solidFill>
                  <a:srgbClr val="565656"/>
                </a:solidFill>
              </a:rPr>
              <a:t>goWaitingRoom</a:t>
            </a:r>
            <a:r>
              <a:rPr lang="ko-KR" altLang="en-US" sz="1600" b="1" dirty="0">
                <a:solidFill>
                  <a:srgbClr val="565656"/>
                </a:solidFill>
              </a:rPr>
              <a:t>함수를 </a:t>
            </a:r>
            <a:r>
              <a:rPr lang="en-US" altLang="ko-KR" sz="1600" b="1" dirty="0" err="1">
                <a:solidFill>
                  <a:srgbClr val="565656"/>
                </a:solidFill>
              </a:rPr>
              <a:t>InGameController</a:t>
            </a:r>
            <a:r>
              <a:rPr lang="ko-KR" altLang="en-US" sz="1600" b="1" dirty="0">
                <a:solidFill>
                  <a:srgbClr val="565656"/>
                </a:solidFill>
              </a:rPr>
              <a:t>클래스로 옮기면서 </a:t>
            </a:r>
            <a:r>
              <a:rPr lang="en-US" altLang="ko-KR" sz="1600" b="1" dirty="0" err="1">
                <a:solidFill>
                  <a:srgbClr val="565656"/>
                </a:solidFill>
              </a:rPr>
              <a:t>goWaitingRoom</a:t>
            </a:r>
            <a:r>
              <a:rPr lang="ko-KR" altLang="en-US" sz="1600" b="1" dirty="0">
                <a:solidFill>
                  <a:srgbClr val="565656"/>
                </a:solidFill>
              </a:rPr>
              <a:t>함수를 사용하기 위해 </a:t>
            </a:r>
            <a:r>
              <a:rPr lang="en-US" altLang="ko-KR" sz="1600" b="1" dirty="0" err="1">
                <a:solidFill>
                  <a:srgbClr val="565656"/>
                </a:solidFill>
              </a:rPr>
              <a:t>GameManager</a:t>
            </a:r>
            <a:r>
              <a:rPr lang="ko-KR" altLang="en-US" sz="1600" b="1" dirty="0">
                <a:solidFill>
                  <a:srgbClr val="565656"/>
                </a:solidFill>
              </a:rPr>
              <a:t>에서 </a:t>
            </a:r>
            <a:r>
              <a:rPr lang="en-US" altLang="ko-KR" sz="1600" b="1" dirty="0" err="1">
                <a:solidFill>
                  <a:srgbClr val="565656"/>
                </a:solidFill>
              </a:rPr>
              <a:t>InGameController</a:t>
            </a:r>
            <a:r>
              <a:rPr lang="ko-KR" altLang="en-US" sz="1600" b="1" dirty="0">
                <a:solidFill>
                  <a:srgbClr val="565656"/>
                </a:solidFill>
              </a:rPr>
              <a:t>클래스를 </a:t>
            </a:r>
            <a:r>
              <a:rPr lang="en-US" altLang="ko-KR" sz="1600" b="1" dirty="0">
                <a:solidFill>
                  <a:srgbClr val="565656"/>
                </a:solidFill>
              </a:rPr>
              <a:t>get</a:t>
            </a:r>
            <a:r>
              <a:rPr lang="ko-KR" altLang="en-US" sz="1600" b="1" dirty="0">
                <a:solidFill>
                  <a:srgbClr val="565656"/>
                </a:solidFill>
              </a:rPr>
              <a:t>해와 사용하도록 변경</a:t>
            </a:r>
            <a:endParaRPr lang="en-US" altLang="ko-KR" sz="1600" b="1" dirty="0">
              <a:solidFill>
                <a:srgbClr val="5656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506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67237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GoHome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A33D477-24E1-4232-A07F-E58103A7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76" y="1048922"/>
            <a:ext cx="7631578" cy="31676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1D9EF0-477F-44B7-8B03-286D4F2D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691" y="3056491"/>
            <a:ext cx="6645945" cy="34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8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62415"/>
            <a:ext cx="38838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GoHome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5F3B3D-C9A4-4319-A605-CF68D373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2" y="1703374"/>
            <a:ext cx="10715538" cy="36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229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38921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UpSideDown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6A188B-33C2-43E2-BDD4-4BED245B7D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23466" y="1429853"/>
            <a:ext cx="6695116" cy="39713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480B24-6860-47BB-8B2D-69D6383F45E5}"/>
              </a:ext>
            </a:extLst>
          </p:cNvPr>
          <p:cNvSpPr/>
          <p:nvPr/>
        </p:nvSpPr>
        <p:spPr>
          <a:xfrm>
            <a:off x="2423466" y="2977511"/>
            <a:ext cx="3473995" cy="1224793"/>
          </a:xfrm>
          <a:prstGeom prst="rect">
            <a:avLst/>
          </a:prstGeom>
          <a:noFill/>
          <a:ln w="57150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60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54717F-144F-4C00-BCDB-D03FFCAA38C2}"/>
              </a:ext>
            </a:extLst>
          </p:cNvPr>
          <p:cNvGrpSpPr/>
          <p:nvPr/>
        </p:nvGrpSpPr>
        <p:grpSpPr>
          <a:xfrm>
            <a:off x="2216600" y="1252957"/>
            <a:ext cx="3608796" cy="4879875"/>
            <a:chOff x="4786212" y="2519001"/>
            <a:chExt cx="3103713" cy="37790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3430EA-4E4B-4EEB-9CCD-97F45F77A44C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00AD9C9-06EF-48F0-865D-4221C99A4C91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BBD20EB-B7A0-476F-AA78-0145E7C3C549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6F2449CF-3BC5-4D3C-BC92-1B4CCD3C4FAC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7E3B3-285A-408D-AA78-A3A7DADBF6BD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EE929D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5393D5B-045A-4021-8556-84A88BD905A2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80AABFAB-1580-4615-A10B-37391F225155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7F0D09D-5EAD-45CF-A06D-E17A675035D1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3B8047-A9FF-4A7B-A4FA-B47CA11F836B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8971664-89A8-47F5-A337-C38825A302C3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899413-E3C9-4450-8524-24664C254623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47207-F602-41D6-887A-E4A89E026ACC}"/>
                </a:ext>
              </a:extLst>
            </p:cNvPr>
            <p:cNvCxnSpPr>
              <a:stCxn id="16" idx="0"/>
              <a:endCxn id="21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4DB8FD98-A1B5-4823-B005-8D2A4F1C0B51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EE929D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FC0515-A35A-4D85-AD4A-2CC8FE9B49D7}"/>
              </a:ext>
            </a:extLst>
          </p:cNvPr>
          <p:cNvSpPr/>
          <p:nvPr/>
        </p:nvSpPr>
        <p:spPr>
          <a:xfrm>
            <a:off x="2542895" y="1744447"/>
            <a:ext cx="2303587" cy="724752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1BE7CA-44C7-4A86-8036-590ECA32E219}"/>
              </a:ext>
            </a:extLst>
          </p:cNvPr>
          <p:cNvSpPr/>
          <p:nvPr/>
        </p:nvSpPr>
        <p:spPr>
          <a:xfrm>
            <a:off x="2474680" y="1246907"/>
            <a:ext cx="78261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Use()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7F73D1-8F19-4DEE-90FF-971F2C471BAD}"/>
              </a:ext>
            </a:extLst>
          </p:cNvPr>
          <p:cNvSpPr/>
          <p:nvPr/>
        </p:nvSpPr>
        <p:spPr>
          <a:xfrm>
            <a:off x="2461779" y="2462119"/>
            <a:ext cx="20584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LeftUpSide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6BCE36-41D5-4D5B-83DE-03A55EA8DBE5}"/>
              </a:ext>
            </a:extLst>
          </p:cNvPr>
          <p:cNvSpPr/>
          <p:nvPr/>
        </p:nvSpPr>
        <p:spPr>
          <a:xfrm>
            <a:off x="2542895" y="3022425"/>
            <a:ext cx="2303587" cy="2538415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C37B4E-3363-4A1C-8827-125324C6135A}"/>
              </a:ext>
            </a:extLst>
          </p:cNvPr>
          <p:cNvSpPr/>
          <p:nvPr/>
        </p:nvSpPr>
        <p:spPr>
          <a:xfrm>
            <a:off x="2737740" y="3154703"/>
            <a:ext cx="20584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E02673-06D4-46AD-9772-6E32C3E11A56}"/>
              </a:ext>
            </a:extLst>
          </p:cNvPr>
          <p:cNvSpPr/>
          <p:nvPr/>
        </p:nvSpPr>
        <p:spPr>
          <a:xfrm>
            <a:off x="2737740" y="3653192"/>
            <a:ext cx="20584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F79F52-953D-40E2-A720-6A09CA699BFA}"/>
              </a:ext>
            </a:extLst>
          </p:cNvPr>
          <p:cNvSpPr/>
          <p:nvPr/>
        </p:nvSpPr>
        <p:spPr>
          <a:xfrm>
            <a:off x="2713489" y="4160492"/>
            <a:ext cx="20584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D50F4A-9E3B-4C17-B6FD-8BDD83A5EAE2}"/>
              </a:ext>
            </a:extLst>
          </p:cNvPr>
          <p:cNvSpPr/>
          <p:nvPr/>
        </p:nvSpPr>
        <p:spPr>
          <a:xfrm>
            <a:off x="2713489" y="4664149"/>
            <a:ext cx="20584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1F9AE3-D96C-4283-A835-4A77786C5109}"/>
              </a:ext>
            </a:extLst>
          </p:cNvPr>
          <p:cNvSpPr/>
          <p:nvPr/>
        </p:nvSpPr>
        <p:spPr>
          <a:xfrm>
            <a:off x="7635819" y="3244028"/>
            <a:ext cx="2825751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getCurrentPawnIndex</a:t>
            </a:r>
            <a:r>
              <a:rPr lang="en-US" altLang="ko-KR" b="1" dirty="0"/>
              <a:t>() 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3FD657E-25BA-4B5B-B7E6-E7D9CE589613}"/>
              </a:ext>
            </a:extLst>
          </p:cNvPr>
          <p:cNvSpPr/>
          <p:nvPr/>
        </p:nvSpPr>
        <p:spPr>
          <a:xfrm>
            <a:off x="7851953" y="3749506"/>
            <a:ext cx="2303587" cy="461405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6043B75-0DD9-4B13-B25C-2037B488D766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3816991" y="3653192"/>
            <a:ext cx="4034962" cy="327017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원호 4">
            <a:extLst>
              <a:ext uri="{FF2B5EF4-FFF2-40B4-BE49-F238E27FC236}">
                <a16:creationId xmlns:a16="http://schemas.microsoft.com/office/drawing/2014/main" id="{7488E5F6-1963-4A3B-8F58-645931567507}"/>
              </a:ext>
            </a:extLst>
          </p:cNvPr>
          <p:cNvSpPr/>
          <p:nvPr/>
        </p:nvSpPr>
        <p:spPr>
          <a:xfrm rot="2351392">
            <a:off x="2892326" y="3267719"/>
            <a:ext cx="914400" cy="914400"/>
          </a:xfrm>
          <a:prstGeom prst="arc">
            <a:avLst/>
          </a:prstGeom>
          <a:ln w="571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822A23-6B36-4448-BAB6-679D81249769}"/>
              </a:ext>
            </a:extLst>
          </p:cNvPr>
          <p:cNvSpPr/>
          <p:nvPr/>
        </p:nvSpPr>
        <p:spPr>
          <a:xfrm>
            <a:off x="7851954" y="4575048"/>
            <a:ext cx="2303587" cy="456828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370AF494-1CBF-456D-9E8D-E7237A934992}"/>
              </a:ext>
            </a:extLst>
          </p:cNvPr>
          <p:cNvSpPr/>
          <p:nvPr/>
        </p:nvSpPr>
        <p:spPr>
          <a:xfrm rot="2351392">
            <a:off x="2864965" y="4273796"/>
            <a:ext cx="914400" cy="914400"/>
          </a:xfrm>
          <a:prstGeom prst="arc">
            <a:avLst/>
          </a:prstGeom>
          <a:ln w="571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CD9813F-846E-452F-BBE3-C07FC2EA5473}"/>
              </a:ext>
            </a:extLst>
          </p:cNvPr>
          <p:cNvCxnSpPr>
            <a:cxnSpLocks/>
            <a:stCxn id="37" idx="0"/>
            <a:endCxn id="44" idx="1"/>
          </p:cNvCxnSpPr>
          <p:nvPr/>
        </p:nvCxnSpPr>
        <p:spPr>
          <a:xfrm>
            <a:off x="3742708" y="4664149"/>
            <a:ext cx="4109246" cy="139313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D51B612-21DC-4F9B-9236-86091E8BA499}"/>
              </a:ext>
            </a:extLst>
          </p:cNvPr>
          <p:cNvSpPr/>
          <p:nvPr/>
        </p:nvSpPr>
        <p:spPr>
          <a:xfrm>
            <a:off x="2678908" y="5100602"/>
            <a:ext cx="20584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말 이동 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For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문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019E387-C489-4E31-9A91-4A8B0329A04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4334799" y="5374253"/>
            <a:ext cx="3522403" cy="323181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247449-33BC-40F4-ACB1-56EB51108390}"/>
              </a:ext>
            </a:extLst>
          </p:cNvPr>
          <p:cNvSpPr/>
          <p:nvPr/>
        </p:nvSpPr>
        <p:spPr>
          <a:xfrm>
            <a:off x="7857202" y="5483340"/>
            <a:ext cx="2303587" cy="428188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EA25612-4189-4415-A64A-C87591111684}"/>
              </a:ext>
            </a:extLst>
          </p:cNvPr>
          <p:cNvSpPr/>
          <p:nvPr/>
        </p:nvSpPr>
        <p:spPr>
          <a:xfrm>
            <a:off x="7773915" y="5018515"/>
            <a:ext cx="107914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/>
              <a:t>shuffle()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2F2EF1-7B0B-4370-B7C7-0DF0E608EDB3}"/>
              </a:ext>
            </a:extLst>
          </p:cNvPr>
          <p:cNvCxnSpPr>
            <a:cxnSpLocks/>
          </p:cNvCxnSpPr>
          <p:nvPr/>
        </p:nvCxnSpPr>
        <p:spPr>
          <a:xfrm flipV="1">
            <a:off x="6369552" y="404591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A25192E-222A-4962-A5F4-B90E3C16BE74}"/>
              </a:ext>
            </a:extLst>
          </p:cNvPr>
          <p:cNvSpPr/>
          <p:nvPr/>
        </p:nvSpPr>
        <p:spPr>
          <a:xfrm>
            <a:off x="2693309" y="1801749"/>
            <a:ext cx="20584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LeftUpSide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2867565-5558-4D43-B1E0-CBECFA368BC9}"/>
              </a:ext>
            </a:extLst>
          </p:cNvPr>
          <p:cNvSpPr/>
          <p:nvPr/>
        </p:nvSpPr>
        <p:spPr>
          <a:xfrm>
            <a:off x="5668110" y="3464398"/>
            <a:ext cx="350842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수정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 추출 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E7D0558-BA1A-4C49-9F7B-7146C79F7698}"/>
              </a:ext>
            </a:extLst>
          </p:cNvPr>
          <p:cNvSpPr/>
          <p:nvPr/>
        </p:nvSpPr>
        <p:spPr>
          <a:xfrm>
            <a:off x="5668110" y="4423522"/>
            <a:ext cx="350842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수정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 추출 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585AEB0-4185-4866-826E-F7AB2A2CE82C}"/>
              </a:ext>
            </a:extLst>
          </p:cNvPr>
          <p:cNvSpPr/>
          <p:nvPr/>
        </p:nvSpPr>
        <p:spPr>
          <a:xfrm>
            <a:off x="5623360" y="5287618"/>
            <a:ext cx="3508428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알고리즘 수정</a:t>
            </a:r>
            <a:r>
              <a: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 추출 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3" name="모서리가 둥근 직사각형 57">
            <a:extLst>
              <a:ext uri="{FF2B5EF4-FFF2-40B4-BE49-F238E27FC236}">
                <a16:creationId xmlns:a16="http://schemas.microsoft.com/office/drawing/2014/main" id="{59D0534D-4FF5-43BB-B489-20685DE00525}"/>
              </a:ext>
            </a:extLst>
          </p:cNvPr>
          <p:cNvSpPr/>
          <p:nvPr/>
        </p:nvSpPr>
        <p:spPr>
          <a:xfrm>
            <a:off x="7514071" y="1263158"/>
            <a:ext cx="2988806" cy="4869674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7D528F5-01AE-43D6-B91B-ECF6F59EAED9}"/>
              </a:ext>
            </a:extLst>
          </p:cNvPr>
          <p:cNvSpPr/>
          <p:nvPr/>
        </p:nvSpPr>
        <p:spPr>
          <a:xfrm>
            <a:off x="7931286" y="674791"/>
            <a:ext cx="236157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Shuffle 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7029682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UpSideDown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 Shuffle (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클래스명 변경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)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E58E7A-4EC6-4372-A0EF-A29A021D608D}"/>
              </a:ext>
            </a:extLst>
          </p:cNvPr>
          <p:cNvSpPr/>
          <p:nvPr/>
        </p:nvSpPr>
        <p:spPr>
          <a:xfrm>
            <a:off x="7514071" y="4087739"/>
            <a:ext cx="34684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createRandomPawnIndex</a:t>
            </a:r>
            <a:r>
              <a:rPr lang="en-US" altLang="ko-KR" b="1" dirty="0"/>
              <a:t>()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C6FA0F-626E-4685-9D14-4B5CEE846559}"/>
              </a:ext>
            </a:extLst>
          </p:cNvPr>
          <p:cNvSpPr/>
          <p:nvPr/>
        </p:nvSpPr>
        <p:spPr>
          <a:xfrm>
            <a:off x="7851953" y="1770174"/>
            <a:ext cx="2303587" cy="724752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A538F9F-DF94-4A4C-B1C6-71E5DB36E6F1}"/>
              </a:ext>
            </a:extLst>
          </p:cNvPr>
          <p:cNvSpPr/>
          <p:nvPr/>
        </p:nvSpPr>
        <p:spPr>
          <a:xfrm>
            <a:off x="7859977" y="1290289"/>
            <a:ext cx="78261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Use()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36B6DD4-A38F-4E46-B184-9EF05892E9CB}"/>
              </a:ext>
            </a:extLst>
          </p:cNvPr>
          <p:cNvSpPr/>
          <p:nvPr/>
        </p:nvSpPr>
        <p:spPr>
          <a:xfrm>
            <a:off x="7931285" y="1874824"/>
            <a:ext cx="236157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shuffle()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582D15C-EB20-4652-8258-726ADF1F0112}"/>
              </a:ext>
            </a:extLst>
          </p:cNvPr>
          <p:cNvSpPr/>
          <p:nvPr/>
        </p:nvSpPr>
        <p:spPr>
          <a:xfrm>
            <a:off x="7851952" y="2872390"/>
            <a:ext cx="2284875" cy="516181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C8529D7-6B00-4B12-8A6A-D26597CF6C11}"/>
              </a:ext>
            </a:extLst>
          </p:cNvPr>
          <p:cNvSpPr/>
          <p:nvPr/>
        </p:nvSpPr>
        <p:spPr>
          <a:xfrm>
            <a:off x="7768336" y="2397321"/>
            <a:ext cx="236157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shuffle()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885DD20-AFB7-4540-9B01-A07B24322E65}"/>
              </a:ext>
            </a:extLst>
          </p:cNvPr>
          <p:cNvSpPr/>
          <p:nvPr/>
        </p:nvSpPr>
        <p:spPr>
          <a:xfrm>
            <a:off x="7867904" y="2881927"/>
            <a:ext cx="236157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아래 함수들 실행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50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UpSideDown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793182" y="1092498"/>
            <a:ext cx="4834797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1) </a:t>
            </a:r>
            <a:r>
              <a:rPr lang="ko-KR" altLang="en-US" sz="1400" b="1" dirty="0">
                <a:solidFill>
                  <a:srgbClr val="565656"/>
                </a:solidFill>
              </a:rPr>
              <a:t>하나의 배열 </a:t>
            </a:r>
            <a:r>
              <a:rPr lang="en-US" altLang="ko-KR" sz="1400" b="1" dirty="0" err="1">
                <a:solidFill>
                  <a:srgbClr val="565656"/>
                </a:solidFill>
              </a:rPr>
              <a:t>CurrentIdx</a:t>
            </a:r>
            <a:r>
              <a:rPr lang="ko-KR" altLang="en-US" sz="1400" b="1" dirty="0">
                <a:solidFill>
                  <a:srgbClr val="565656"/>
                </a:solidFill>
              </a:rPr>
              <a:t>로 왼쪽사용자의 현재 말의 위치와 오른쪽사용자의 현재 말의 위치를 모두 저장했기 때문에 </a:t>
            </a:r>
            <a:r>
              <a:rPr lang="en-US" altLang="ko-KR" sz="1400" b="1" dirty="0" err="1">
                <a:solidFill>
                  <a:srgbClr val="565656"/>
                </a:solidFill>
              </a:rPr>
              <a:t>LeftCount</a:t>
            </a:r>
            <a:r>
              <a:rPr lang="ko-KR" altLang="en-US" sz="1400" b="1" dirty="0">
                <a:solidFill>
                  <a:srgbClr val="565656"/>
                </a:solidFill>
              </a:rPr>
              <a:t>라는 변수를 사용했어야 했다</a:t>
            </a:r>
            <a:r>
              <a:rPr lang="en-US" altLang="ko-KR" sz="14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2) </a:t>
            </a:r>
            <a:r>
              <a:rPr lang="ko-KR" altLang="en-US" sz="1400" b="1" dirty="0">
                <a:solidFill>
                  <a:srgbClr val="565656"/>
                </a:solidFill>
              </a:rPr>
              <a:t>배열 </a:t>
            </a:r>
            <a:r>
              <a:rPr lang="en-US" altLang="ko-KR" sz="1400" b="1" dirty="0" err="1">
                <a:solidFill>
                  <a:srgbClr val="565656"/>
                </a:solidFill>
              </a:rPr>
              <a:t>CurrentIdx</a:t>
            </a:r>
            <a:r>
              <a:rPr lang="ko-KR" altLang="en-US" sz="1400" b="1" dirty="0">
                <a:solidFill>
                  <a:srgbClr val="565656"/>
                </a:solidFill>
              </a:rPr>
              <a:t>에 왼쪽 사용자와 오른쪽 사용자 각각 말의 위치를 저장할 때 중복코드가 있었다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3) </a:t>
            </a:r>
            <a:r>
              <a:rPr lang="ko-KR" altLang="en-US" sz="1400" b="1" dirty="0">
                <a:solidFill>
                  <a:srgbClr val="565656"/>
                </a:solidFill>
              </a:rPr>
              <a:t>도착지 </a:t>
            </a:r>
            <a:r>
              <a:rPr lang="en-US" altLang="ko-KR" sz="1400" b="1" dirty="0">
                <a:solidFill>
                  <a:srgbClr val="565656"/>
                </a:solidFill>
              </a:rPr>
              <a:t>index</a:t>
            </a:r>
            <a:r>
              <a:rPr lang="ko-KR" altLang="en-US" sz="1400" b="1" dirty="0">
                <a:solidFill>
                  <a:srgbClr val="565656"/>
                </a:solidFill>
              </a:rPr>
              <a:t>를 랜덤으로 뽑는 부분에서 왼쪽 사용자와 오른쪽 사용자 각각 반복을 사용하여 중복 코드가 있었다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r>
              <a:rPr lang="en-US" altLang="ko-KR" sz="1400" b="1" dirty="0">
                <a:solidFill>
                  <a:srgbClr val="565656"/>
                </a:solidFill>
              </a:rPr>
              <a:t> </a:t>
            </a:r>
          </a:p>
          <a:p>
            <a:r>
              <a:rPr lang="en-US" altLang="ko-KR" sz="1400" b="1" dirty="0">
                <a:solidFill>
                  <a:srgbClr val="565656"/>
                </a:solidFill>
              </a:rPr>
              <a:t>4) </a:t>
            </a:r>
            <a:r>
              <a:rPr lang="ko-KR" altLang="en-US" sz="1400" b="1" dirty="0">
                <a:solidFill>
                  <a:srgbClr val="565656"/>
                </a:solidFill>
              </a:rPr>
              <a:t>도착지 </a:t>
            </a:r>
            <a:r>
              <a:rPr lang="en-US" altLang="ko-KR" sz="1400" b="1" dirty="0">
                <a:solidFill>
                  <a:srgbClr val="565656"/>
                </a:solidFill>
              </a:rPr>
              <a:t>index</a:t>
            </a:r>
            <a:r>
              <a:rPr lang="ko-KR" altLang="en-US" sz="1400" b="1" dirty="0">
                <a:solidFill>
                  <a:srgbClr val="565656"/>
                </a:solidFill>
              </a:rPr>
              <a:t>를 랜덤으로 뽑는 부분에서 </a:t>
            </a:r>
            <a:r>
              <a:rPr lang="en-US" altLang="ko-KR" sz="1400" b="1" dirty="0">
                <a:solidFill>
                  <a:srgbClr val="565656"/>
                </a:solidFill>
              </a:rPr>
              <a:t>flag</a:t>
            </a:r>
            <a:r>
              <a:rPr lang="ko-KR" altLang="en-US" sz="1400" b="1" dirty="0">
                <a:solidFill>
                  <a:srgbClr val="565656"/>
                </a:solidFill>
              </a:rPr>
              <a:t>를 사용해 랜덤수가 중복되지 않도록 하는 부분의 알고리즘이 한 눈에 이해하기 어렵고 비효율적이었다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5) destination </a:t>
            </a:r>
            <a:r>
              <a:rPr lang="ko-KR" altLang="en-US" sz="1400" b="1" dirty="0">
                <a:solidFill>
                  <a:srgbClr val="565656"/>
                </a:solidFill>
              </a:rPr>
              <a:t>변수명이 </a:t>
            </a:r>
            <a:r>
              <a:rPr lang="en-US" altLang="ko-KR" sz="1400" b="1" dirty="0">
                <a:solidFill>
                  <a:srgbClr val="565656"/>
                </a:solidFill>
              </a:rPr>
              <a:t>camel </a:t>
            </a:r>
            <a:r>
              <a:rPr lang="ko-KR" altLang="en-US" sz="1400" b="1" dirty="0">
                <a:solidFill>
                  <a:srgbClr val="565656"/>
                </a:solidFill>
              </a:rPr>
              <a:t>표기법이 아니라 통일성이 없었다</a:t>
            </a:r>
            <a:r>
              <a:rPr lang="en-US" altLang="ko-KR" sz="14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6) </a:t>
            </a:r>
            <a:r>
              <a:rPr lang="en-US" altLang="ko-KR" sz="1400" b="1" dirty="0" err="1">
                <a:solidFill>
                  <a:srgbClr val="565656"/>
                </a:solidFill>
              </a:rPr>
              <a:t>LeftUpSide</a:t>
            </a:r>
            <a:r>
              <a:rPr lang="en-US" altLang="ko-KR" sz="1400" b="1" dirty="0">
                <a:solidFill>
                  <a:srgbClr val="565656"/>
                </a:solidFill>
              </a:rPr>
              <a:t>() </a:t>
            </a:r>
            <a:r>
              <a:rPr lang="ko-KR" altLang="en-US" sz="1400" b="1" dirty="0">
                <a:solidFill>
                  <a:srgbClr val="565656"/>
                </a:solidFill>
              </a:rPr>
              <a:t>함수 이름을 보고 함수의 기능을 파악하기 어려웠다</a:t>
            </a:r>
            <a:r>
              <a:rPr lang="en-US" altLang="ko-KR" sz="14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7) </a:t>
            </a:r>
            <a:r>
              <a:rPr lang="ko-KR" altLang="en-US" sz="1400" b="1" dirty="0">
                <a:solidFill>
                  <a:srgbClr val="565656"/>
                </a:solidFill>
              </a:rPr>
              <a:t>클래스 이름이 그 초능력임을 알아보기 힘들었다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DD2D1-C999-490C-9B47-DF7CF7F8DA12}"/>
              </a:ext>
            </a:extLst>
          </p:cNvPr>
          <p:cNvSpPr/>
          <p:nvPr/>
        </p:nvSpPr>
        <p:spPr>
          <a:xfrm>
            <a:off x="5896769" y="1092498"/>
            <a:ext cx="553114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ko-KR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1) </a:t>
            </a:r>
            <a:r>
              <a:rPr lang="ko-KR" altLang="ko-KR" sz="1400" b="1" dirty="0">
                <a:solidFill>
                  <a:srgbClr val="565656"/>
                </a:solidFill>
              </a:rPr>
              <a:t>왼쪽 사용자와 오른쪽 사용자 말의 위치를 저장하기 위해</a:t>
            </a:r>
            <a:r>
              <a:rPr lang="en-US" altLang="ko-KR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 err="1">
                <a:solidFill>
                  <a:srgbClr val="565656"/>
                </a:solidFill>
              </a:rPr>
              <a:t>ArrayList</a:t>
            </a:r>
            <a:r>
              <a:rPr lang="ko-KR" altLang="ko-KR" sz="1400" b="1" dirty="0">
                <a:solidFill>
                  <a:srgbClr val="565656"/>
                </a:solidFill>
              </a:rPr>
              <a:t>를 사용하여</a:t>
            </a:r>
            <a:r>
              <a:rPr lang="en-US" altLang="ko-KR" sz="1400" b="1" dirty="0">
                <a:solidFill>
                  <a:srgbClr val="565656"/>
                </a:solidFill>
              </a:rPr>
              <a:t> </a:t>
            </a:r>
            <a:r>
              <a:rPr lang="ko-KR" altLang="en-US" sz="1400" b="1" dirty="0">
                <a:solidFill>
                  <a:srgbClr val="565656"/>
                </a:solidFill>
              </a:rPr>
              <a:t>굳이</a:t>
            </a:r>
            <a:r>
              <a:rPr lang="ko-KR" altLang="ko-KR" sz="1400" b="1" dirty="0">
                <a:solidFill>
                  <a:srgbClr val="565656"/>
                </a:solidFill>
              </a:rPr>
              <a:t> 임시변수</a:t>
            </a:r>
            <a:r>
              <a:rPr lang="en-US" altLang="ko-KR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 err="1">
                <a:solidFill>
                  <a:srgbClr val="565656"/>
                </a:solidFill>
              </a:rPr>
              <a:t>leftCount</a:t>
            </a:r>
            <a:r>
              <a:rPr lang="ko-KR" altLang="ko-KR" sz="1400" b="1" dirty="0">
                <a:solidFill>
                  <a:srgbClr val="565656"/>
                </a:solidFill>
              </a:rPr>
              <a:t>를 사용해서 말의 </a:t>
            </a:r>
            <a:r>
              <a:rPr lang="ko-KR" altLang="en-US" sz="1400" b="1" dirty="0">
                <a:solidFill>
                  <a:srgbClr val="565656"/>
                </a:solidFill>
              </a:rPr>
              <a:t>개수를</a:t>
            </a:r>
            <a:r>
              <a:rPr lang="ko-KR" altLang="ko-KR" sz="1400" b="1" dirty="0">
                <a:solidFill>
                  <a:srgbClr val="565656"/>
                </a:solidFill>
              </a:rPr>
              <a:t> 세지 않아도 되도록 하였다</a:t>
            </a:r>
            <a:r>
              <a:rPr lang="en-US" altLang="ko-KR" sz="1400" b="1" dirty="0">
                <a:solidFill>
                  <a:srgbClr val="565656"/>
                </a:solidFill>
              </a:rPr>
              <a:t>. (</a:t>
            </a:r>
            <a:r>
              <a:rPr lang="ko-KR" altLang="ko-KR" sz="1400" b="1" dirty="0">
                <a:solidFill>
                  <a:srgbClr val="565656"/>
                </a:solidFill>
              </a:rPr>
              <a:t>알고리즘 수정</a:t>
            </a:r>
            <a:r>
              <a:rPr lang="en-US" altLang="ko-KR" sz="14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2) </a:t>
            </a:r>
            <a:r>
              <a:rPr lang="ko-KR" altLang="ko-KR" sz="1400" b="1" dirty="0">
                <a:solidFill>
                  <a:srgbClr val="565656"/>
                </a:solidFill>
              </a:rPr>
              <a:t>중복코드를 새로운 메소드로 추출해서 중복코드를 </a:t>
            </a:r>
            <a:r>
              <a:rPr lang="ko-KR" altLang="ko-KR" sz="1400" b="1" dirty="0" err="1">
                <a:solidFill>
                  <a:srgbClr val="565656"/>
                </a:solidFill>
              </a:rPr>
              <a:t>없애주었다</a:t>
            </a:r>
            <a:r>
              <a:rPr lang="en-US" altLang="ko-KR" sz="1400" b="1" dirty="0">
                <a:solidFill>
                  <a:srgbClr val="565656"/>
                </a:solidFill>
              </a:rPr>
              <a:t>. (</a:t>
            </a:r>
            <a:r>
              <a:rPr lang="ko-KR" altLang="ko-KR" sz="1400" b="1" dirty="0">
                <a:solidFill>
                  <a:srgbClr val="565656"/>
                </a:solidFill>
              </a:rPr>
              <a:t>메서드</a:t>
            </a:r>
            <a:r>
              <a:rPr lang="en-US" altLang="ko-KR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 err="1">
                <a:solidFill>
                  <a:srgbClr val="565656"/>
                </a:solidFill>
              </a:rPr>
              <a:t>getCurrentPawnIdx</a:t>
            </a:r>
            <a:r>
              <a:rPr lang="en-US" altLang="ko-KR" sz="1400" b="1" dirty="0">
                <a:solidFill>
                  <a:srgbClr val="565656"/>
                </a:solidFill>
              </a:rPr>
              <a:t>() </a:t>
            </a:r>
            <a:r>
              <a:rPr lang="ko-KR" altLang="ko-KR" sz="1400" b="1" dirty="0">
                <a:solidFill>
                  <a:srgbClr val="565656"/>
                </a:solidFill>
              </a:rPr>
              <a:t>추출</a:t>
            </a:r>
            <a:r>
              <a:rPr lang="en-US" altLang="ko-KR" sz="1400" b="1" dirty="0">
                <a:solidFill>
                  <a:srgbClr val="565656"/>
                </a:solidFill>
              </a:rPr>
              <a:t>)</a:t>
            </a:r>
            <a:endParaRPr lang="ko-KR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3) </a:t>
            </a:r>
            <a:r>
              <a:rPr lang="ko-KR" altLang="ko-KR" sz="1400" b="1" dirty="0">
                <a:solidFill>
                  <a:srgbClr val="565656"/>
                </a:solidFill>
              </a:rPr>
              <a:t>중복코드를 새로운 메소드로 추출해서 중복코드를 </a:t>
            </a:r>
            <a:r>
              <a:rPr lang="ko-KR" altLang="ko-KR" sz="1400" b="1" dirty="0" err="1">
                <a:solidFill>
                  <a:srgbClr val="565656"/>
                </a:solidFill>
              </a:rPr>
              <a:t>없애주었다</a:t>
            </a:r>
            <a:r>
              <a:rPr lang="en-US" altLang="ko-KR" sz="1400" b="1" dirty="0">
                <a:solidFill>
                  <a:srgbClr val="565656"/>
                </a:solidFill>
              </a:rPr>
              <a:t>. (</a:t>
            </a:r>
            <a:r>
              <a:rPr lang="ko-KR" altLang="ko-KR" sz="1400" b="1" dirty="0">
                <a:solidFill>
                  <a:srgbClr val="565656"/>
                </a:solidFill>
              </a:rPr>
              <a:t>메서드</a:t>
            </a:r>
            <a:r>
              <a:rPr lang="en-US" altLang="ko-KR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 err="1">
                <a:solidFill>
                  <a:srgbClr val="565656"/>
                </a:solidFill>
              </a:rPr>
              <a:t>createRandomPawnIdx</a:t>
            </a:r>
            <a:r>
              <a:rPr lang="en-US" altLang="ko-KR" sz="1400" b="1" dirty="0">
                <a:solidFill>
                  <a:srgbClr val="565656"/>
                </a:solidFill>
              </a:rPr>
              <a:t>() </a:t>
            </a:r>
            <a:r>
              <a:rPr lang="ko-KR" altLang="ko-KR" sz="1400" b="1" dirty="0">
                <a:solidFill>
                  <a:srgbClr val="565656"/>
                </a:solidFill>
              </a:rPr>
              <a:t>추출</a:t>
            </a:r>
            <a:r>
              <a:rPr lang="en-US" altLang="ko-KR" sz="1400" b="1" dirty="0">
                <a:solidFill>
                  <a:srgbClr val="565656"/>
                </a:solidFill>
              </a:rPr>
              <a:t>)</a:t>
            </a:r>
            <a:endParaRPr lang="ko-KR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4) </a:t>
            </a:r>
            <a:r>
              <a:rPr lang="en-US" altLang="ko-KR" sz="1400" b="1" dirty="0" err="1">
                <a:solidFill>
                  <a:srgbClr val="565656"/>
                </a:solidFill>
              </a:rPr>
              <a:t>hashset</a:t>
            </a:r>
            <a:r>
              <a:rPr lang="ko-KR" altLang="ko-KR" sz="1400" b="1" dirty="0">
                <a:solidFill>
                  <a:srgbClr val="565656"/>
                </a:solidFill>
              </a:rPr>
              <a:t>을 사용하여 중복</a:t>
            </a:r>
            <a:r>
              <a:rPr lang="ko-KR" altLang="en-US" sz="1400" b="1" dirty="0">
                <a:solidFill>
                  <a:srgbClr val="565656"/>
                </a:solidFill>
              </a:rPr>
              <a:t>되는 경우</a:t>
            </a:r>
            <a:r>
              <a:rPr lang="ko-KR" altLang="ko-KR" sz="1400" b="1" dirty="0">
                <a:solidFill>
                  <a:srgbClr val="565656"/>
                </a:solidFill>
              </a:rPr>
              <a:t>를 </a:t>
            </a:r>
            <a:r>
              <a:rPr lang="ko-KR" altLang="en-US" sz="1400" b="1" dirty="0">
                <a:solidFill>
                  <a:srgbClr val="565656"/>
                </a:solidFill>
              </a:rPr>
              <a:t>제외해</a:t>
            </a:r>
            <a:r>
              <a:rPr lang="ko-KR" altLang="ko-KR" sz="1400" b="1" dirty="0">
                <a:solidFill>
                  <a:srgbClr val="565656"/>
                </a:solidFill>
              </a:rPr>
              <a:t>주었다</a:t>
            </a:r>
            <a:r>
              <a:rPr lang="en-US" altLang="ko-KR" sz="1400" b="1" dirty="0">
                <a:solidFill>
                  <a:srgbClr val="565656"/>
                </a:solidFill>
              </a:rPr>
              <a:t>. (</a:t>
            </a:r>
            <a:r>
              <a:rPr lang="ko-KR" altLang="ko-KR" sz="1400" b="1" dirty="0">
                <a:solidFill>
                  <a:srgbClr val="565656"/>
                </a:solidFill>
              </a:rPr>
              <a:t>알고리즘 수정</a:t>
            </a:r>
            <a:r>
              <a:rPr lang="en-US" altLang="ko-KR" sz="1400" b="1" dirty="0">
                <a:solidFill>
                  <a:srgbClr val="565656"/>
                </a:solidFill>
              </a:rPr>
              <a:t>)</a:t>
            </a:r>
          </a:p>
          <a:p>
            <a:endParaRPr lang="ko-KR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5) camel </a:t>
            </a:r>
            <a:r>
              <a:rPr lang="ko-KR" altLang="ko-KR" sz="1400" b="1" dirty="0">
                <a:solidFill>
                  <a:srgbClr val="565656"/>
                </a:solidFill>
              </a:rPr>
              <a:t>표기법으로 수정했다</a:t>
            </a:r>
            <a:r>
              <a:rPr lang="en-US" altLang="ko-KR" sz="1400" b="1" dirty="0">
                <a:solidFill>
                  <a:srgbClr val="565656"/>
                </a:solidFill>
              </a:rPr>
              <a:t>. (</a:t>
            </a:r>
            <a:r>
              <a:rPr lang="ko-KR" altLang="ko-KR" sz="1400" b="1" dirty="0" err="1">
                <a:solidFill>
                  <a:srgbClr val="565656"/>
                </a:solidFill>
              </a:rPr>
              <a:t>변수명</a:t>
            </a:r>
            <a:r>
              <a:rPr lang="ko-KR" altLang="ko-KR" sz="1400" b="1" dirty="0">
                <a:solidFill>
                  <a:srgbClr val="565656"/>
                </a:solidFill>
              </a:rPr>
              <a:t> 변경</a:t>
            </a:r>
            <a:r>
              <a:rPr lang="en-US" altLang="ko-KR" sz="1400" b="1" dirty="0">
                <a:solidFill>
                  <a:srgbClr val="565656"/>
                </a:solidFill>
              </a:rPr>
              <a:t>)</a:t>
            </a:r>
            <a:endParaRPr lang="ko-KR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6) </a:t>
            </a:r>
            <a:r>
              <a:rPr lang="ko-KR" altLang="ko-KR" sz="1400" b="1" dirty="0">
                <a:solidFill>
                  <a:srgbClr val="565656"/>
                </a:solidFill>
              </a:rPr>
              <a:t>함수이름을</a:t>
            </a:r>
            <a:r>
              <a:rPr lang="en-US" altLang="ko-KR" sz="1400" b="1" dirty="0">
                <a:solidFill>
                  <a:srgbClr val="565656"/>
                </a:solidFill>
              </a:rPr>
              <a:t> shuffle()</a:t>
            </a:r>
            <a:r>
              <a:rPr lang="ko-KR" altLang="ko-KR" sz="1400" b="1" dirty="0">
                <a:solidFill>
                  <a:srgbClr val="565656"/>
                </a:solidFill>
              </a:rPr>
              <a:t>로 변경하여 기능을 알아보기 쉽게 하였다</a:t>
            </a:r>
            <a:r>
              <a:rPr lang="en-US" altLang="ko-KR" sz="1400" b="1" dirty="0">
                <a:solidFill>
                  <a:srgbClr val="565656"/>
                </a:solidFill>
              </a:rPr>
              <a:t>. (</a:t>
            </a:r>
            <a:r>
              <a:rPr lang="ko-KR" altLang="ko-KR" sz="1400" b="1" dirty="0" err="1">
                <a:solidFill>
                  <a:srgbClr val="565656"/>
                </a:solidFill>
              </a:rPr>
              <a:t>메서드명</a:t>
            </a:r>
            <a:r>
              <a:rPr lang="ko-KR" altLang="ko-KR" sz="1400" b="1" dirty="0">
                <a:solidFill>
                  <a:srgbClr val="565656"/>
                </a:solidFill>
              </a:rPr>
              <a:t> 변경</a:t>
            </a:r>
            <a:r>
              <a:rPr lang="en-US" altLang="ko-KR" sz="14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7) </a:t>
            </a:r>
            <a:r>
              <a:rPr lang="ko-KR" altLang="en-US" sz="1400" b="1" dirty="0">
                <a:solidFill>
                  <a:srgbClr val="565656"/>
                </a:solidFill>
              </a:rPr>
              <a:t>클래스명 </a:t>
            </a:r>
            <a:r>
              <a:rPr lang="en-US" altLang="ko-KR" sz="1400" b="1" dirty="0" err="1">
                <a:solidFill>
                  <a:srgbClr val="565656"/>
                </a:solidFill>
              </a:rPr>
              <a:t>UpSideDown</a:t>
            </a:r>
            <a:r>
              <a:rPr lang="ko-KR" altLang="en-US" sz="1400" b="1" dirty="0">
                <a:solidFill>
                  <a:srgbClr val="565656"/>
                </a:solidFill>
              </a:rPr>
              <a:t>에서 </a:t>
            </a:r>
            <a:r>
              <a:rPr lang="en-US" altLang="ko-KR" sz="1400" b="1" dirty="0">
                <a:solidFill>
                  <a:srgbClr val="565656"/>
                </a:solidFill>
              </a:rPr>
              <a:t>Shuffle</a:t>
            </a:r>
            <a:r>
              <a:rPr lang="ko-KR" altLang="en-US" sz="1400" b="1" dirty="0">
                <a:solidFill>
                  <a:srgbClr val="565656"/>
                </a:solidFill>
              </a:rPr>
              <a:t>로 변경해 주었다</a:t>
            </a:r>
            <a:r>
              <a:rPr lang="en-US" altLang="ko-KR" sz="1400" b="1" dirty="0">
                <a:solidFill>
                  <a:srgbClr val="565656"/>
                </a:solidFill>
              </a:rPr>
              <a:t>.(</a:t>
            </a:r>
            <a:r>
              <a:rPr lang="ko-KR" altLang="en-US" sz="1400" b="1" dirty="0">
                <a:solidFill>
                  <a:srgbClr val="565656"/>
                </a:solidFill>
              </a:rPr>
              <a:t>클래스명 변경</a:t>
            </a:r>
            <a:r>
              <a:rPr lang="en-US" altLang="ko-KR" sz="1400" b="1" dirty="0">
                <a:solidFill>
                  <a:srgbClr val="565656"/>
                </a:solidFill>
              </a:rPr>
              <a:t>)</a:t>
            </a:r>
            <a:endParaRPr lang="ko-KR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6B6B99-D30E-4BEC-842B-BCCE7C6ECB0F}"/>
              </a:ext>
            </a:extLst>
          </p:cNvPr>
          <p:cNvCxnSpPr>
            <a:cxnSpLocks/>
          </p:cNvCxnSpPr>
          <p:nvPr/>
        </p:nvCxnSpPr>
        <p:spPr>
          <a:xfrm flipV="1">
            <a:off x="5723600" y="305325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159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UpSideDown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793182" y="1092498"/>
            <a:ext cx="483479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8) </a:t>
            </a:r>
            <a:r>
              <a:rPr lang="en-US" altLang="ko-KR" sz="1400" b="1" dirty="0" err="1">
                <a:solidFill>
                  <a:srgbClr val="565656"/>
                </a:solidFill>
              </a:rPr>
              <a:t>idx</a:t>
            </a:r>
            <a:r>
              <a:rPr lang="ko-KR" altLang="en-US" sz="1400" b="1" dirty="0">
                <a:solidFill>
                  <a:srgbClr val="565656"/>
                </a:solidFill>
              </a:rPr>
              <a:t>가 </a:t>
            </a:r>
            <a:r>
              <a:rPr lang="en-US" altLang="ko-KR" sz="1400" b="1" dirty="0">
                <a:solidFill>
                  <a:srgbClr val="565656"/>
                </a:solidFill>
              </a:rPr>
              <a:t>index</a:t>
            </a:r>
            <a:r>
              <a:rPr lang="ko-KR" altLang="en-US" sz="1400" b="1" dirty="0">
                <a:solidFill>
                  <a:srgbClr val="565656"/>
                </a:solidFill>
              </a:rPr>
              <a:t>임을 나타내는데 전체적으로 통일성이 없었다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+ </a:t>
            </a:r>
            <a:r>
              <a:rPr lang="ko-KR" altLang="en-US" sz="1400" b="1" dirty="0">
                <a:solidFill>
                  <a:srgbClr val="565656"/>
                </a:solidFill>
              </a:rPr>
              <a:t>원래 </a:t>
            </a:r>
            <a:r>
              <a:rPr lang="en-US" altLang="ko-KR" sz="1400" b="1" dirty="0" err="1">
                <a:solidFill>
                  <a:srgbClr val="565656"/>
                </a:solidFill>
              </a:rPr>
              <a:t>InGameData</a:t>
            </a:r>
            <a:r>
              <a:rPr lang="ko-KR" altLang="en-US" sz="1400" b="1" dirty="0">
                <a:solidFill>
                  <a:srgbClr val="565656"/>
                </a:solidFill>
              </a:rPr>
              <a:t>클래스에 있던 </a:t>
            </a:r>
            <a:r>
              <a:rPr lang="en-US" altLang="ko-KR" sz="1400" b="1" dirty="0" err="1">
                <a:solidFill>
                  <a:srgbClr val="565656"/>
                </a:solidFill>
              </a:rPr>
              <a:t>moveAllPawns</a:t>
            </a:r>
            <a:r>
              <a:rPr lang="ko-KR" altLang="en-US" sz="1400" b="1" dirty="0">
                <a:solidFill>
                  <a:srgbClr val="565656"/>
                </a:solidFill>
              </a:rPr>
              <a:t>함수를 </a:t>
            </a:r>
            <a:r>
              <a:rPr lang="en-US" altLang="ko-KR" sz="1400" b="1" dirty="0" err="1">
                <a:solidFill>
                  <a:srgbClr val="565656"/>
                </a:solidFill>
              </a:rPr>
              <a:t>InGameController</a:t>
            </a:r>
            <a:r>
              <a:rPr lang="ko-KR" altLang="en-US" sz="1400" b="1" dirty="0">
                <a:solidFill>
                  <a:srgbClr val="565656"/>
                </a:solidFill>
              </a:rPr>
              <a:t>클래스로 옮기면서 </a:t>
            </a:r>
            <a:r>
              <a:rPr lang="en-US" altLang="ko-KR" sz="1400" b="1" dirty="0" err="1">
                <a:solidFill>
                  <a:srgbClr val="565656"/>
                </a:solidFill>
              </a:rPr>
              <a:t>moveAllPawns</a:t>
            </a:r>
            <a:r>
              <a:rPr lang="ko-KR" altLang="en-US" sz="1400" b="1" dirty="0">
                <a:solidFill>
                  <a:srgbClr val="565656"/>
                </a:solidFill>
              </a:rPr>
              <a:t>함수를 사용하기 위해 </a:t>
            </a:r>
            <a:r>
              <a:rPr lang="en-US" altLang="ko-KR" sz="1400" b="1" dirty="0" err="1">
                <a:solidFill>
                  <a:srgbClr val="565656"/>
                </a:solidFill>
              </a:rPr>
              <a:t>GameManager</a:t>
            </a:r>
            <a:r>
              <a:rPr lang="ko-KR" altLang="en-US" sz="1400" b="1" dirty="0">
                <a:solidFill>
                  <a:srgbClr val="565656"/>
                </a:solidFill>
              </a:rPr>
              <a:t>에서 </a:t>
            </a:r>
            <a:r>
              <a:rPr lang="en-US" altLang="ko-KR" sz="1400" b="1" dirty="0" err="1">
                <a:solidFill>
                  <a:srgbClr val="565656"/>
                </a:solidFill>
              </a:rPr>
              <a:t>InGameController</a:t>
            </a:r>
            <a:r>
              <a:rPr lang="ko-KR" altLang="en-US" sz="1400" b="1" dirty="0">
                <a:solidFill>
                  <a:srgbClr val="565656"/>
                </a:solidFill>
              </a:rPr>
              <a:t>클래스를 </a:t>
            </a:r>
            <a:r>
              <a:rPr lang="en-US" altLang="ko-KR" sz="1400" b="1" dirty="0">
                <a:solidFill>
                  <a:srgbClr val="565656"/>
                </a:solidFill>
              </a:rPr>
              <a:t>get</a:t>
            </a:r>
            <a:r>
              <a:rPr lang="ko-KR" altLang="en-US" sz="1400" b="1" dirty="0">
                <a:solidFill>
                  <a:srgbClr val="565656"/>
                </a:solidFill>
              </a:rPr>
              <a:t>해와 사용하도록 변경</a:t>
            </a:r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DD2D1-C999-490C-9B47-DF7CF7F8DA12}"/>
              </a:ext>
            </a:extLst>
          </p:cNvPr>
          <p:cNvSpPr/>
          <p:nvPr/>
        </p:nvSpPr>
        <p:spPr>
          <a:xfrm>
            <a:off x="5896769" y="1092498"/>
            <a:ext cx="553114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ko-KR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8) </a:t>
            </a:r>
            <a:r>
              <a:rPr lang="ko-KR" altLang="en-US" sz="1400" b="1" dirty="0">
                <a:solidFill>
                  <a:srgbClr val="565656"/>
                </a:solidFill>
              </a:rPr>
              <a:t>전체적으로 인덱스를 나타내는 이름들을 모두 </a:t>
            </a:r>
            <a:r>
              <a:rPr lang="en-US" altLang="ko-KR" sz="1400" b="1" dirty="0" err="1">
                <a:solidFill>
                  <a:srgbClr val="565656"/>
                </a:solidFill>
              </a:rPr>
              <a:t>idx</a:t>
            </a:r>
            <a:r>
              <a:rPr lang="ko-KR" altLang="en-US" sz="1400" b="1" dirty="0">
                <a:solidFill>
                  <a:srgbClr val="565656"/>
                </a:solidFill>
              </a:rPr>
              <a:t>에서 </a:t>
            </a:r>
            <a:r>
              <a:rPr lang="en-US" altLang="ko-KR" sz="1400" b="1" dirty="0">
                <a:solidFill>
                  <a:srgbClr val="565656"/>
                </a:solidFill>
              </a:rPr>
              <a:t>index</a:t>
            </a:r>
            <a:r>
              <a:rPr lang="ko-KR" altLang="en-US" sz="1400" b="1" dirty="0">
                <a:solidFill>
                  <a:srgbClr val="565656"/>
                </a:solidFill>
              </a:rPr>
              <a:t>로 바꾸어 주었다</a:t>
            </a:r>
            <a:r>
              <a:rPr lang="en-US" altLang="ko-KR" sz="14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+ </a:t>
            </a:r>
            <a:r>
              <a:rPr lang="ko-KR" altLang="en-US" sz="1400" b="1" dirty="0">
                <a:solidFill>
                  <a:srgbClr val="565656"/>
                </a:solidFill>
              </a:rPr>
              <a:t>원래 </a:t>
            </a:r>
            <a:r>
              <a:rPr lang="en-US" altLang="ko-KR" sz="1400" b="1" dirty="0" err="1">
                <a:solidFill>
                  <a:srgbClr val="565656"/>
                </a:solidFill>
              </a:rPr>
              <a:t>InGameData</a:t>
            </a:r>
            <a:r>
              <a:rPr lang="ko-KR" altLang="en-US" sz="1400" b="1" dirty="0">
                <a:solidFill>
                  <a:srgbClr val="565656"/>
                </a:solidFill>
              </a:rPr>
              <a:t>클래스에 있던 </a:t>
            </a:r>
            <a:r>
              <a:rPr lang="en-US" altLang="ko-KR" sz="1400" b="1" dirty="0" err="1">
                <a:solidFill>
                  <a:srgbClr val="565656"/>
                </a:solidFill>
              </a:rPr>
              <a:t>goWaitingRoom</a:t>
            </a:r>
            <a:r>
              <a:rPr lang="ko-KR" altLang="en-US" sz="1400" b="1" dirty="0">
                <a:solidFill>
                  <a:srgbClr val="565656"/>
                </a:solidFill>
              </a:rPr>
              <a:t>함수를 </a:t>
            </a:r>
            <a:r>
              <a:rPr lang="en-US" altLang="ko-KR" sz="1400" b="1" dirty="0" err="1">
                <a:solidFill>
                  <a:srgbClr val="565656"/>
                </a:solidFill>
              </a:rPr>
              <a:t>InGameController</a:t>
            </a:r>
            <a:r>
              <a:rPr lang="ko-KR" altLang="en-US" sz="1400" b="1" dirty="0">
                <a:solidFill>
                  <a:srgbClr val="565656"/>
                </a:solidFill>
              </a:rPr>
              <a:t>클래스로 옮기면서 </a:t>
            </a:r>
            <a:r>
              <a:rPr lang="en-US" altLang="ko-KR" sz="1400" b="1" dirty="0" err="1">
                <a:solidFill>
                  <a:srgbClr val="565656"/>
                </a:solidFill>
              </a:rPr>
              <a:t>goWaitingRoom</a:t>
            </a:r>
            <a:r>
              <a:rPr lang="ko-KR" altLang="en-US" sz="1400" b="1" dirty="0">
                <a:solidFill>
                  <a:srgbClr val="565656"/>
                </a:solidFill>
              </a:rPr>
              <a:t>함수를 사용하기 위해 </a:t>
            </a:r>
            <a:r>
              <a:rPr lang="en-US" altLang="ko-KR" sz="1400" b="1" dirty="0" err="1">
                <a:solidFill>
                  <a:srgbClr val="565656"/>
                </a:solidFill>
              </a:rPr>
              <a:t>GameManager</a:t>
            </a:r>
            <a:r>
              <a:rPr lang="ko-KR" altLang="en-US" sz="1400" b="1" dirty="0">
                <a:solidFill>
                  <a:srgbClr val="565656"/>
                </a:solidFill>
              </a:rPr>
              <a:t>에서 </a:t>
            </a:r>
            <a:r>
              <a:rPr lang="en-US" altLang="ko-KR" sz="1400" b="1" dirty="0" err="1">
                <a:solidFill>
                  <a:srgbClr val="565656"/>
                </a:solidFill>
              </a:rPr>
              <a:t>InGameController</a:t>
            </a:r>
            <a:r>
              <a:rPr lang="ko-KR" altLang="en-US" sz="1400" b="1" dirty="0">
                <a:solidFill>
                  <a:srgbClr val="565656"/>
                </a:solidFill>
              </a:rPr>
              <a:t>클래스를 </a:t>
            </a:r>
            <a:r>
              <a:rPr lang="en-US" altLang="ko-KR" sz="1400" b="1" dirty="0">
                <a:solidFill>
                  <a:srgbClr val="565656"/>
                </a:solidFill>
              </a:rPr>
              <a:t>get</a:t>
            </a:r>
            <a:r>
              <a:rPr lang="ko-KR" altLang="en-US" sz="1400" b="1" dirty="0">
                <a:solidFill>
                  <a:srgbClr val="565656"/>
                </a:solidFill>
              </a:rPr>
              <a:t>해와 사용하도록 변경</a:t>
            </a:r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6B6B99-D30E-4BEC-842B-BCCE7C6ECB0F}"/>
              </a:ext>
            </a:extLst>
          </p:cNvPr>
          <p:cNvCxnSpPr>
            <a:cxnSpLocks/>
          </p:cNvCxnSpPr>
          <p:nvPr/>
        </p:nvCxnSpPr>
        <p:spPr>
          <a:xfrm flipV="1">
            <a:off x="5723600" y="305325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5957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5653888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UpSideDown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기존 코드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462891-EFCD-4574-A495-8890EFC6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7" y="1160056"/>
            <a:ext cx="3952438" cy="12219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B4086A-BE1B-497F-B00B-09B815185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3" y="2443272"/>
            <a:ext cx="4962031" cy="25598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D4A131-A979-4384-9D65-A1F6FE7E3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98" y="5003093"/>
            <a:ext cx="4072890" cy="1483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ED5F31-8337-4B9C-B46E-D848B629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547" y="552692"/>
            <a:ext cx="4594969" cy="41033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020597-3A25-4F82-8ACD-AA69F0835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274" y="5306536"/>
            <a:ext cx="5498328" cy="43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81212"/>
            <a:ext cx="551815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시스템구조도에서 역할분담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aphicFrame>
        <p:nvGraphicFramePr>
          <p:cNvPr id="36" name="표 35"/>
          <p:cNvGraphicFramePr>
            <a:graphicFrameLocks noGrp="1"/>
          </p:cNvGraphicFramePr>
          <p:nvPr/>
        </p:nvGraphicFramePr>
        <p:xfrm>
          <a:off x="1121727" y="1650748"/>
          <a:ext cx="9659166" cy="410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4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480"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클래스명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김현영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InGameController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InGameView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RankPanel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MainPanelController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MovementAbility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InterfaceThrowData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박상민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LocationAbility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ExplainPanel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Ability, Player,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UserPanel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</a:rPr>
                        <a:t>변영화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LocationAbility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InputInfo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GameManager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MenuPanel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InputInfoController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InfoData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전선영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InGameController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Pawn,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InGameData</a:t>
                      </a: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, MainPanel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FindNextPoint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InterfacePawn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4515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5653888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UpSideDown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 Shuffle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1786772-91FC-4CDB-8A29-85F4FD89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3" y="1061592"/>
            <a:ext cx="5108205" cy="53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35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5653888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</a:t>
            </a: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UpSideDown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 Shuffle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1D8A4B-4745-414C-8679-BEDCD4A10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51" y="1307558"/>
            <a:ext cx="10852689" cy="50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4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38921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Exchange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6A188B-33C2-43E2-BDD4-4BED245B7D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23466" y="1429853"/>
            <a:ext cx="6695116" cy="39713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B480B24-6860-47BB-8B2D-69D6383F45E5}"/>
              </a:ext>
            </a:extLst>
          </p:cNvPr>
          <p:cNvSpPr/>
          <p:nvPr/>
        </p:nvSpPr>
        <p:spPr>
          <a:xfrm>
            <a:off x="2423466" y="3883169"/>
            <a:ext cx="3473995" cy="1224793"/>
          </a:xfrm>
          <a:prstGeom prst="rect">
            <a:avLst/>
          </a:prstGeom>
          <a:noFill/>
          <a:ln w="57150">
            <a:solidFill>
              <a:srgbClr val="EE9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874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277394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54717F-144F-4C00-BCDB-D03FFCAA38C2}"/>
              </a:ext>
            </a:extLst>
          </p:cNvPr>
          <p:cNvGrpSpPr/>
          <p:nvPr/>
        </p:nvGrpSpPr>
        <p:grpSpPr>
          <a:xfrm>
            <a:off x="2216600" y="1252957"/>
            <a:ext cx="3608796" cy="4879875"/>
            <a:chOff x="4786212" y="2519001"/>
            <a:chExt cx="3103713" cy="37790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3430EA-4E4B-4EEB-9CCD-97F45F77A44C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00AD9C9-06EF-48F0-865D-4221C99A4C91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BBD20EB-B7A0-476F-AA78-0145E7C3C549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6F2449CF-3BC5-4D3C-BC92-1B4CCD3C4FAC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7E3B3-285A-408D-AA78-A3A7DADBF6BD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EE929D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5393D5B-045A-4021-8556-84A88BD905A2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80AABFAB-1580-4615-A10B-37391F225155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7F0D09D-5EAD-45CF-A06D-E17A675035D1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3B8047-A9FF-4A7B-A4FA-B47CA11F836B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8971664-89A8-47F5-A337-C38825A302C3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899413-E3C9-4450-8524-24664C254623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47207-F602-41D6-887A-E4A89E026ACC}"/>
                </a:ext>
              </a:extLst>
            </p:cNvPr>
            <p:cNvCxnSpPr>
              <a:stCxn id="16" idx="0"/>
              <a:endCxn id="21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4DB8FD98-A1B5-4823-B005-8D2A4F1C0B51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EE929D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6043B75-0DD9-4B13-B25C-2037B488D766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4689660" y="1349924"/>
            <a:ext cx="3231399" cy="2261568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2F2EF1-7B0B-4370-B7C7-0DF0E608EDB3}"/>
              </a:ext>
            </a:extLst>
          </p:cNvPr>
          <p:cNvCxnSpPr>
            <a:cxnSpLocks/>
          </p:cNvCxnSpPr>
          <p:nvPr/>
        </p:nvCxnSpPr>
        <p:spPr>
          <a:xfrm flipV="1">
            <a:off x="6369552" y="404591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EE8F6F8B-68D3-4584-991A-D431FDE5FB5E}"/>
              </a:ext>
            </a:extLst>
          </p:cNvPr>
          <p:cNvGrpSpPr/>
          <p:nvPr/>
        </p:nvGrpSpPr>
        <p:grpSpPr>
          <a:xfrm>
            <a:off x="2437088" y="1551851"/>
            <a:ext cx="2409427" cy="3856227"/>
            <a:chOff x="2445631" y="1246907"/>
            <a:chExt cx="2409427" cy="385622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3FC0515-A35A-4D85-AD4A-2CC8FE9B49D7}"/>
                </a:ext>
              </a:extLst>
            </p:cNvPr>
            <p:cNvSpPr/>
            <p:nvPr/>
          </p:nvSpPr>
          <p:spPr>
            <a:xfrm>
              <a:off x="2542895" y="1744447"/>
              <a:ext cx="2303587" cy="724752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11BE7CA-44C7-4A86-8036-590ECA32E219}"/>
                </a:ext>
              </a:extLst>
            </p:cNvPr>
            <p:cNvSpPr/>
            <p:nvPr/>
          </p:nvSpPr>
          <p:spPr>
            <a:xfrm>
              <a:off x="2474680" y="1246907"/>
              <a:ext cx="782619" cy="4542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Use()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6BCE36-41D5-4D5B-83DE-03A55EA8DBE5}"/>
                </a:ext>
              </a:extLst>
            </p:cNvPr>
            <p:cNvSpPr/>
            <p:nvPr/>
          </p:nvSpPr>
          <p:spPr>
            <a:xfrm>
              <a:off x="2551471" y="3022425"/>
              <a:ext cx="2303587" cy="754367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4FD5801-E310-4C29-A1D4-028869574140}"/>
                </a:ext>
              </a:extLst>
            </p:cNvPr>
            <p:cNvSpPr/>
            <p:nvPr/>
          </p:nvSpPr>
          <p:spPr>
            <a:xfrm>
              <a:off x="2547001" y="4348767"/>
              <a:ext cx="2303587" cy="754367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47F73D1-8F19-4DEE-90FF-971F2C471BAD}"/>
                </a:ext>
              </a:extLst>
            </p:cNvPr>
            <p:cNvSpPr/>
            <p:nvPr/>
          </p:nvSpPr>
          <p:spPr>
            <a:xfrm>
              <a:off x="2445631" y="2461169"/>
              <a:ext cx="20584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b="1" dirty="0" err="1"/>
                <a:t>SelectOpponent</a:t>
              </a:r>
              <a:endParaRPr lang="en-US" altLang="ko-KR" b="1" dirty="0"/>
            </a:p>
            <a:p>
              <a:pPr latinLnBrk="0">
                <a:defRPr/>
              </a:pPr>
              <a:r>
                <a:rPr lang="en-US" altLang="ko-KR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MouseListener</a:t>
              </a:r>
              <a:endPara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5A4F75D-FEF1-491D-B09D-8755FC7B6747}"/>
                </a:ext>
              </a:extLst>
            </p:cNvPr>
            <p:cNvSpPr/>
            <p:nvPr/>
          </p:nvSpPr>
          <p:spPr>
            <a:xfrm>
              <a:off x="2461779" y="3753897"/>
              <a:ext cx="20584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b="1" dirty="0" err="1"/>
                <a:t>SelectActive</a:t>
              </a:r>
              <a:endParaRPr lang="en-US" altLang="ko-KR" b="1" dirty="0"/>
            </a:p>
            <a:p>
              <a:pPr latinLnBrk="0">
                <a:defRPr/>
              </a:pPr>
              <a:r>
                <a:rPr lang="en-US" altLang="ko-KR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MouseListener</a:t>
              </a:r>
              <a:endPara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2DC56FF-36E1-4A30-B861-2B73A37670A6}"/>
              </a:ext>
            </a:extLst>
          </p:cNvPr>
          <p:cNvSpPr/>
          <p:nvPr/>
        </p:nvSpPr>
        <p:spPr>
          <a:xfrm>
            <a:off x="2665485" y="3414708"/>
            <a:ext cx="20584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mouseReleased</a:t>
            </a:r>
            <a:r>
              <a:rPr lang="en-US" altLang="ko-KR" b="1" dirty="0"/>
              <a:t>()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0AE0330-9620-4977-9EC3-F892B5E23E6B}"/>
              </a:ext>
            </a:extLst>
          </p:cNvPr>
          <p:cNvGrpSpPr/>
          <p:nvPr/>
        </p:nvGrpSpPr>
        <p:grpSpPr>
          <a:xfrm>
            <a:off x="7280043" y="277394"/>
            <a:ext cx="4067913" cy="3161682"/>
            <a:chOff x="6734391" y="1794130"/>
            <a:chExt cx="4654792" cy="362472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3FD657E-25BA-4B5B-B7E6-E7D9CE589613}"/>
                </a:ext>
              </a:extLst>
            </p:cNvPr>
            <p:cNvSpPr/>
            <p:nvPr/>
          </p:nvSpPr>
          <p:spPr>
            <a:xfrm>
              <a:off x="7152991" y="2326135"/>
              <a:ext cx="2912457" cy="3092718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67D5707-E9D3-458F-8619-942ED1837FF9}"/>
                </a:ext>
              </a:extLst>
            </p:cNvPr>
            <p:cNvSpPr/>
            <p:nvPr/>
          </p:nvSpPr>
          <p:spPr>
            <a:xfrm>
              <a:off x="7301491" y="1794130"/>
              <a:ext cx="4087692" cy="5208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dirty="0" err="1"/>
                <a:t>SelectOpponent</a:t>
              </a:r>
              <a:r>
                <a:rPr lang="en-US" altLang="ko-KR" b="1" dirty="0"/>
                <a:t> </a:t>
              </a:r>
              <a:r>
                <a:rPr lang="en-US" altLang="ko-KR" b="1" dirty="0" err="1"/>
                <a:t>Adatapter</a:t>
              </a:r>
              <a:endPara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679D58B-5708-44DA-83DF-066CEBFEE1EE}"/>
                </a:ext>
              </a:extLst>
            </p:cNvPr>
            <p:cNvSpPr/>
            <p:nvPr/>
          </p:nvSpPr>
          <p:spPr>
            <a:xfrm>
              <a:off x="6944305" y="2254436"/>
              <a:ext cx="3615781" cy="5208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600" b="1" dirty="0" err="1"/>
                <a:t>findClikedPawnAndGetIdx</a:t>
              </a:r>
              <a:r>
                <a:rPr lang="en-US" altLang="ko-KR" b="1" dirty="0"/>
                <a:t>()</a:t>
              </a:r>
              <a:endPara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A069480-3AED-435F-85E3-6C49E1E14D44}"/>
                </a:ext>
              </a:extLst>
            </p:cNvPr>
            <p:cNvSpPr/>
            <p:nvPr/>
          </p:nvSpPr>
          <p:spPr>
            <a:xfrm>
              <a:off x="6734391" y="3288237"/>
              <a:ext cx="4012003" cy="474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600" b="1" dirty="0" err="1"/>
                <a:t>allPawnsRemoveMouseListener</a:t>
              </a:r>
              <a:r>
                <a:rPr lang="en-US" altLang="ko-KR" sz="1600" b="1" dirty="0"/>
                <a:t>()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80B7B95-CC27-400E-85CE-700635277E58}"/>
                </a:ext>
              </a:extLst>
            </p:cNvPr>
            <p:cNvSpPr/>
            <p:nvPr/>
          </p:nvSpPr>
          <p:spPr>
            <a:xfrm>
              <a:off x="7365247" y="4156222"/>
              <a:ext cx="2997334" cy="414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600" b="1" dirty="0"/>
                <a:t>swap()</a:t>
              </a:r>
              <a:endParaRPr lang="en-US" altLang="ko-KR" sz="105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7BC5A54-089F-4480-BF9E-6625576FDD77}"/>
                </a:ext>
              </a:extLst>
            </p:cNvPr>
            <p:cNvSpPr/>
            <p:nvPr/>
          </p:nvSpPr>
          <p:spPr>
            <a:xfrm>
              <a:off x="7467883" y="2816725"/>
              <a:ext cx="2204623" cy="414024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4A03DEA-481E-45DA-B901-D1940E2411B8}"/>
                </a:ext>
              </a:extLst>
            </p:cNvPr>
            <p:cNvSpPr/>
            <p:nvPr/>
          </p:nvSpPr>
          <p:spPr>
            <a:xfrm>
              <a:off x="7494518" y="3798032"/>
              <a:ext cx="2204623" cy="414024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2A6476F-ED8C-4592-9E13-2C0710ECB58A}"/>
                </a:ext>
              </a:extLst>
            </p:cNvPr>
            <p:cNvSpPr/>
            <p:nvPr/>
          </p:nvSpPr>
          <p:spPr>
            <a:xfrm>
              <a:off x="7507571" y="4658334"/>
              <a:ext cx="2204623" cy="414024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F0E1F1E-2B36-4CAC-A9AE-0993D50A53A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4714015" y="2205874"/>
            <a:ext cx="3230321" cy="1385478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58D0EE4-F04A-4BBD-BBA4-DC499FB8FF4E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672463" y="2956277"/>
            <a:ext cx="3283280" cy="662163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2B23A37-4A1E-430B-BE00-F07D5047085C}"/>
              </a:ext>
            </a:extLst>
          </p:cNvPr>
          <p:cNvSpPr/>
          <p:nvPr/>
        </p:nvSpPr>
        <p:spPr>
          <a:xfrm>
            <a:off x="5750853" y="2574032"/>
            <a:ext cx="1170063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 추출 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491364D-4553-4B8B-8001-34E3DBB022F3}"/>
              </a:ext>
            </a:extLst>
          </p:cNvPr>
          <p:cNvSpPr/>
          <p:nvPr/>
        </p:nvSpPr>
        <p:spPr>
          <a:xfrm>
            <a:off x="2631221" y="4741328"/>
            <a:ext cx="20584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dirty="0" err="1"/>
              <a:t>mouseReleased</a:t>
            </a:r>
            <a:r>
              <a:rPr lang="en-US" altLang="ko-KR" b="1" dirty="0"/>
              <a:t>()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2C46481-0820-49D1-A3DA-960F6A437B45}"/>
              </a:ext>
            </a:extLst>
          </p:cNvPr>
          <p:cNvGrpSpPr/>
          <p:nvPr/>
        </p:nvGrpSpPr>
        <p:grpSpPr>
          <a:xfrm>
            <a:off x="7045426" y="3343578"/>
            <a:ext cx="3824430" cy="2964943"/>
            <a:chOff x="6494590" y="1731296"/>
            <a:chExt cx="4302892" cy="3676783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676EBFA-7B8F-4A7A-969A-6837057F99C2}"/>
                </a:ext>
              </a:extLst>
            </p:cNvPr>
            <p:cNvSpPr/>
            <p:nvPr/>
          </p:nvSpPr>
          <p:spPr>
            <a:xfrm>
              <a:off x="7141560" y="2315361"/>
              <a:ext cx="2912457" cy="3092718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6885992-1FE9-4D91-8B3B-F303CAB77D83}"/>
                </a:ext>
              </a:extLst>
            </p:cNvPr>
            <p:cNvSpPr/>
            <p:nvPr/>
          </p:nvSpPr>
          <p:spPr>
            <a:xfrm>
              <a:off x="7367740" y="1731296"/>
              <a:ext cx="3428546" cy="563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dirty="0" err="1"/>
                <a:t>SelectActive</a:t>
              </a:r>
              <a:r>
                <a:rPr lang="en-US" altLang="ko-KR" b="1" dirty="0"/>
                <a:t> Adapter</a:t>
              </a:r>
              <a:endPara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7AD6A7E-E7C9-4904-98C4-9E5390F4BD2A}"/>
                </a:ext>
              </a:extLst>
            </p:cNvPr>
            <p:cNvSpPr/>
            <p:nvPr/>
          </p:nvSpPr>
          <p:spPr>
            <a:xfrm>
              <a:off x="6850143" y="2236385"/>
              <a:ext cx="3947339" cy="522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600" b="1" dirty="0" err="1"/>
                <a:t>addOpponentMouseListener</a:t>
              </a:r>
              <a:r>
                <a:rPr lang="en-US" altLang="ko-KR" sz="1600" b="1" dirty="0"/>
                <a:t>()</a:t>
              </a:r>
              <a:endParaRPr lang="en-US" altLang="ko-KR" sz="140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9E1B02D-9B49-44A7-8B89-7E579BB16D0D}"/>
                </a:ext>
              </a:extLst>
            </p:cNvPr>
            <p:cNvSpPr/>
            <p:nvPr/>
          </p:nvSpPr>
          <p:spPr>
            <a:xfrm>
              <a:off x="7030024" y="3207977"/>
              <a:ext cx="3401881" cy="513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1600" b="1" dirty="0" err="1"/>
                <a:t>findClikedPawnAndGetIdx</a:t>
              </a:r>
              <a:r>
                <a:rPr lang="en-US" altLang="ko-KR" sz="1600" b="1" dirty="0"/>
                <a:t>()</a:t>
              </a:r>
              <a:endParaRPr lang="en-US" altLang="ko-KR" sz="105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22A20F0-5261-4830-A3C6-BDC4DBBACDD3}"/>
                </a:ext>
              </a:extLst>
            </p:cNvPr>
            <p:cNvSpPr/>
            <p:nvPr/>
          </p:nvSpPr>
          <p:spPr>
            <a:xfrm>
              <a:off x="6494590" y="4076016"/>
              <a:ext cx="4302892" cy="563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b="1" dirty="0" err="1"/>
                <a:t>allPawnsRemoveMouseListener</a:t>
              </a:r>
              <a:r>
                <a:rPr lang="en-US" altLang="ko-KR" b="1" dirty="0"/>
                <a:t>()</a:t>
              </a:r>
              <a:endParaRPr lang="en-US" altLang="ko-KR" sz="1050" b="1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73F64B2-8EBA-4ED3-9C78-3F3D0AD89179}"/>
                </a:ext>
              </a:extLst>
            </p:cNvPr>
            <p:cNvSpPr/>
            <p:nvPr/>
          </p:nvSpPr>
          <p:spPr>
            <a:xfrm>
              <a:off x="7467883" y="2816725"/>
              <a:ext cx="2204623" cy="414024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0644F8F-707A-4639-A84D-1ED38B5C00F0}"/>
                </a:ext>
              </a:extLst>
            </p:cNvPr>
            <p:cNvSpPr/>
            <p:nvPr/>
          </p:nvSpPr>
          <p:spPr>
            <a:xfrm>
              <a:off x="7466649" y="3787898"/>
              <a:ext cx="2204623" cy="414024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B283EED-D867-43E0-BF82-8DC3D6780511}"/>
                </a:ext>
              </a:extLst>
            </p:cNvPr>
            <p:cNvSpPr/>
            <p:nvPr/>
          </p:nvSpPr>
          <p:spPr>
            <a:xfrm>
              <a:off x="7473667" y="4658289"/>
              <a:ext cx="2204623" cy="414024"/>
            </a:xfrm>
            <a:prstGeom prst="rect">
              <a:avLst/>
            </a:prstGeom>
            <a:noFill/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7E60B89-1949-4807-B42C-91FB7C1D29BF}"/>
              </a:ext>
            </a:extLst>
          </p:cNvPr>
          <p:cNvCxnSpPr>
            <a:cxnSpLocks/>
            <a:endCxn id="89" idx="1"/>
          </p:cNvCxnSpPr>
          <p:nvPr/>
        </p:nvCxnSpPr>
        <p:spPr>
          <a:xfrm flipV="1">
            <a:off x="4623826" y="4385798"/>
            <a:ext cx="3286667" cy="678830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B10C561-04A7-46AC-A997-C325692D51C8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4623411" y="5091773"/>
            <a:ext cx="3285985" cy="77175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F290A65-933C-45F7-B413-C0BCF2D5A98E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4672463" y="5096962"/>
            <a:ext cx="3243171" cy="773865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2620551-FD9B-4053-95D4-71E48F1714C6}"/>
              </a:ext>
            </a:extLst>
          </p:cNvPr>
          <p:cNvSpPr/>
          <p:nvPr/>
        </p:nvSpPr>
        <p:spPr>
          <a:xfrm>
            <a:off x="5747840" y="4891258"/>
            <a:ext cx="1170063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4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메서드 추출  </a:t>
            </a:r>
            <a:endParaRPr lang="en-US" altLang="ko-KR" sz="14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2" name="모서리가 둥근 직사각형 57">
            <a:extLst>
              <a:ext uri="{FF2B5EF4-FFF2-40B4-BE49-F238E27FC236}">
                <a16:creationId xmlns:a16="http://schemas.microsoft.com/office/drawing/2014/main" id="{2F97910D-364E-43B3-A58B-90C8B0A19AFF}"/>
              </a:ext>
            </a:extLst>
          </p:cNvPr>
          <p:cNvSpPr/>
          <p:nvPr/>
        </p:nvSpPr>
        <p:spPr>
          <a:xfrm>
            <a:off x="6921302" y="352969"/>
            <a:ext cx="3986888" cy="6021375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6491835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Exchange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 Swap (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클래스명 변경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)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A1FA4A5-0ED1-4AFD-8ECE-3BBDFC794BD5}"/>
              </a:ext>
            </a:extLst>
          </p:cNvPr>
          <p:cNvCxnSpPr>
            <a:cxnSpLocks/>
          </p:cNvCxnSpPr>
          <p:nvPr/>
        </p:nvCxnSpPr>
        <p:spPr>
          <a:xfrm flipV="1">
            <a:off x="4279839" y="552692"/>
            <a:ext cx="3495803" cy="2589416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0716C05-167A-45B7-9A28-6AF04BC38BF0}"/>
              </a:ext>
            </a:extLst>
          </p:cNvPr>
          <p:cNvSpPr/>
          <p:nvPr/>
        </p:nvSpPr>
        <p:spPr>
          <a:xfrm>
            <a:off x="5156088" y="1068826"/>
            <a:ext cx="1812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MouseListener</a:t>
            </a: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</a:t>
            </a:r>
            <a:endParaRPr lang="en-US" altLang="ko-KR" sz="1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defRPr/>
            </a:pPr>
            <a:r>
              <a:rPr lang="en-US" altLang="ko-KR" sz="12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MouseAdapter</a:t>
            </a: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변경</a:t>
            </a:r>
            <a:endParaRPr lang="en-US" altLang="ko-KR" sz="1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FB71DA2-C6D0-4E1B-B536-613BB1E03067}"/>
              </a:ext>
            </a:extLst>
          </p:cNvPr>
          <p:cNvCxnSpPr>
            <a:cxnSpLocks/>
          </p:cNvCxnSpPr>
          <p:nvPr/>
        </p:nvCxnSpPr>
        <p:spPr>
          <a:xfrm flipV="1">
            <a:off x="4230873" y="3608799"/>
            <a:ext cx="3600487" cy="816855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E728E34-D4D2-4D09-9EF9-CC8951AB2982}"/>
              </a:ext>
            </a:extLst>
          </p:cNvPr>
          <p:cNvSpPr/>
          <p:nvPr/>
        </p:nvSpPr>
        <p:spPr>
          <a:xfrm>
            <a:off x="5358260" y="3737902"/>
            <a:ext cx="1812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2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MouseListener</a:t>
            </a: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</a:t>
            </a:r>
            <a:endParaRPr lang="en-US" altLang="ko-KR" sz="1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defRPr/>
            </a:pPr>
            <a:r>
              <a:rPr lang="en-US" altLang="ko-KR" sz="12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MouseAdapter</a:t>
            </a: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로 변경</a:t>
            </a:r>
            <a:endParaRPr lang="en-US" altLang="ko-KR" sz="1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94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- Exchange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742616" y="1440648"/>
            <a:ext cx="4834797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1) </a:t>
            </a:r>
            <a:r>
              <a:rPr lang="ko-KR" altLang="en-US" sz="1400" b="1" dirty="0">
                <a:solidFill>
                  <a:srgbClr val="565656"/>
                </a:solidFill>
              </a:rPr>
              <a:t>현재 플레이어를 저장할 임시 변수없이 사용했기 때문에 코드를 파악하기 어려웠다</a:t>
            </a:r>
            <a:r>
              <a:rPr lang="en-US" altLang="ko-KR" sz="14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2) </a:t>
            </a:r>
            <a:r>
              <a:rPr lang="ko-KR" altLang="en-US" sz="1400" b="1" dirty="0">
                <a:solidFill>
                  <a:srgbClr val="565656"/>
                </a:solidFill>
              </a:rPr>
              <a:t>새로 생성할 </a:t>
            </a:r>
            <a:r>
              <a:rPr lang="ko-KR" altLang="en-US" sz="1400" b="1" dirty="0" err="1">
                <a:solidFill>
                  <a:srgbClr val="565656"/>
                </a:solidFill>
              </a:rPr>
              <a:t>버튼리스너</a:t>
            </a:r>
            <a:r>
              <a:rPr lang="ko-KR" altLang="en-US" sz="1400" b="1" dirty="0">
                <a:solidFill>
                  <a:srgbClr val="565656"/>
                </a:solidFill>
              </a:rPr>
              <a:t> 변수이름이 한번에 알아보기 힘들었다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3) Pawn </a:t>
            </a:r>
            <a:r>
              <a:rPr lang="ko-KR" altLang="en-US" sz="1400" b="1" dirty="0">
                <a:solidFill>
                  <a:srgbClr val="565656"/>
                </a:solidFill>
              </a:rPr>
              <a:t>클래스 객체의 이름이 </a:t>
            </a:r>
            <a:r>
              <a:rPr lang="en-US" altLang="ko-KR" sz="1400" b="1" dirty="0">
                <a:solidFill>
                  <a:srgbClr val="565656"/>
                </a:solidFill>
              </a:rPr>
              <a:t>obj</a:t>
            </a:r>
            <a:r>
              <a:rPr lang="ko-KR" altLang="en-US" sz="1400" b="1" dirty="0">
                <a:solidFill>
                  <a:srgbClr val="565656"/>
                </a:solidFill>
              </a:rPr>
              <a:t>로 한번에 알아보기 힘들었다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r>
              <a:rPr lang="en-US" altLang="ko-KR" sz="1400" b="1" dirty="0">
                <a:solidFill>
                  <a:srgbClr val="565656"/>
                </a:solidFill>
              </a:rPr>
              <a:t> </a:t>
            </a:r>
          </a:p>
          <a:p>
            <a:r>
              <a:rPr lang="en-US" altLang="ko-KR" sz="1400" b="1" dirty="0">
                <a:solidFill>
                  <a:srgbClr val="565656"/>
                </a:solidFill>
              </a:rPr>
              <a:t>4) </a:t>
            </a:r>
            <a:r>
              <a:rPr lang="ko-KR" altLang="en-US" sz="1400" b="1" dirty="0">
                <a:solidFill>
                  <a:srgbClr val="565656"/>
                </a:solidFill>
              </a:rPr>
              <a:t>하나의 </a:t>
            </a:r>
            <a:r>
              <a:rPr lang="ko-KR" altLang="en-US" sz="1400" b="1" dirty="0" err="1">
                <a:solidFill>
                  <a:srgbClr val="565656"/>
                </a:solidFill>
              </a:rPr>
              <a:t>마우스리스너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>
                <a:solidFill>
                  <a:srgbClr val="565656"/>
                </a:solidFill>
              </a:rPr>
              <a:t>class</a:t>
            </a:r>
            <a:r>
              <a:rPr lang="ko-KR" altLang="en-US" sz="1400" b="1" dirty="0">
                <a:solidFill>
                  <a:srgbClr val="565656"/>
                </a:solidFill>
              </a:rPr>
              <a:t>안에 여러 기능이 있었기 때문에 어떤 코드가 어떤 기능을 하는 지 파악하기 어려웠다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5) </a:t>
            </a:r>
            <a:r>
              <a:rPr lang="ko-KR" altLang="en-US" sz="1400" b="1" dirty="0">
                <a:solidFill>
                  <a:srgbClr val="565656"/>
                </a:solidFill>
              </a:rPr>
              <a:t>클래스 이름이 그 초능력임을 알아보기 힘들었다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6) </a:t>
            </a:r>
            <a:r>
              <a:rPr lang="en-US" altLang="ko-KR" sz="1400" b="1" dirty="0" err="1">
                <a:solidFill>
                  <a:srgbClr val="565656"/>
                </a:solidFill>
              </a:rPr>
              <a:t>SelectOpponent</a:t>
            </a:r>
            <a:r>
              <a:rPr lang="ko-KR" altLang="en-US" sz="1400" b="1" dirty="0">
                <a:solidFill>
                  <a:srgbClr val="565656"/>
                </a:solidFill>
              </a:rPr>
              <a:t>클래스와 </a:t>
            </a:r>
            <a:r>
              <a:rPr lang="en-US" altLang="ko-KR" sz="1400" b="1" dirty="0" err="1">
                <a:solidFill>
                  <a:srgbClr val="565656"/>
                </a:solidFill>
              </a:rPr>
              <a:t>SelectActive</a:t>
            </a:r>
            <a:r>
              <a:rPr lang="ko-KR" altLang="en-US" sz="1400" b="1" dirty="0">
                <a:solidFill>
                  <a:srgbClr val="565656"/>
                </a:solidFill>
              </a:rPr>
              <a:t>클래스는</a:t>
            </a:r>
            <a:r>
              <a:rPr lang="en-US" altLang="ko-KR" sz="1400" b="1" dirty="0">
                <a:solidFill>
                  <a:srgbClr val="565656"/>
                </a:solidFill>
              </a:rPr>
              <a:t> </a:t>
            </a:r>
            <a:r>
              <a:rPr lang="ko-KR" altLang="en-US" sz="1400" b="1" dirty="0" err="1">
                <a:solidFill>
                  <a:srgbClr val="565656"/>
                </a:solidFill>
              </a:rPr>
              <a:t>마우스리스너를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>
                <a:solidFill>
                  <a:srgbClr val="565656"/>
                </a:solidFill>
              </a:rPr>
              <a:t>implement</a:t>
            </a:r>
            <a:r>
              <a:rPr lang="ko-KR" altLang="en-US" sz="1400" b="1" dirty="0">
                <a:solidFill>
                  <a:srgbClr val="565656"/>
                </a:solidFill>
              </a:rPr>
              <a:t>하는데 사용하지 않음에도 불구하고 </a:t>
            </a:r>
            <a:r>
              <a:rPr lang="ko-KR" altLang="en-US" sz="1400" b="1" dirty="0" err="1">
                <a:solidFill>
                  <a:srgbClr val="565656"/>
                </a:solidFill>
              </a:rPr>
              <a:t>오버라이딩</a:t>
            </a:r>
            <a:r>
              <a:rPr lang="ko-KR" altLang="en-US" sz="1400" b="1" dirty="0">
                <a:solidFill>
                  <a:srgbClr val="565656"/>
                </a:solidFill>
              </a:rPr>
              <a:t> 함수를 나열해야 했다</a:t>
            </a:r>
            <a:r>
              <a:rPr lang="en-US" altLang="ko-KR" sz="14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DD2D1-C999-490C-9B47-DF7CF7F8DA12}"/>
              </a:ext>
            </a:extLst>
          </p:cNvPr>
          <p:cNvSpPr/>
          <p:nvPr/>
        </p:nvSpPr>
        <p:spPr>
          <a:xfrm>
            <a:off x="5970917" y="1440648"/>
            <a:ext cx="553114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ko-KR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1) </a:t>
            </a:r>
            <a:r>
              <a:rPr lang="en-US" altLang="ko-KR" sz="1400" b="1" dirty="0" err="1">
                <a:solidFill>
                  <a:srgbClr val="565656"/>
                </a:solidFill>
              </a:rPr>
              <a:t>opponentPlayer</a:t>
            </a:r>
            <a:r>
              <a:rPr lang="ko-KR" altLang="en-US" sz="1400" b="1" dirty="0">
                <a:solidFill>
                  <a:srgbClr val="565656"/>
                </a:solidFill>
              </a:rPr>
              <a:t>임시변수를 사용하는 것처럼 </a:t>
            </a:r>
            <a:r>
              <a:rPr lang="en-US" altLang="ko-KR" sz="1400" b="1" dirty="0" err="1">
                <a:solidFill>
                  <a:srgbClr val="565656"/>
                </a:solidFill>
              </a:rPr>
              <a:t>activatedPlayer</a:t>
            </a:r>
            <a:r>
              <a:rPr lang="ko-KR" altLang="en-US" sz="1400" b="1" dirty="0">
                <a:solidFill>
                  <a:srgbClr val="565656"/>
                </a:solidFill>
              </a:rPr>
              <a:t>임시변수에 현재플레이어를 저장했다</a:t>
            </a:r>
            <a:r>
              <a:rPr lang="en-US" altLang="ko-KR" sz="14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2) </a:t>
            </a:r>
            <a:r>
              <a:rPr lang="ko-KR" altLang="en-US" sz="1400" b="1" dirty="0" err="1">
                <a:solidFill>
                  <a:srgbClr val="565656"/>
                </a:solidFill>
              </a:rPr>
              <a:t>버튼리스너</a:t>
            </a:r>
            <a:r>
              <a:rPr lang="ko-KR" altLang="en-US" sz="1400" b="1" dirty="0">
                <a:solidFill>
                  <a:srgbClr val="565656"/>
                </a:solidFill>
              </a:rPr>
              <a:t> 변수이름을 한번에 이해하기 쉽게 변경했다</a:t>
            </a:r>
            <a:r>
              <a:rPr lang="en-US" altLang="ko-KR" sz="1400" b="1" dirty="0">
                <a:solidFill>
                  <a:srgbClr val="565656"/>
                </a:solidFill>
              </a:rPr>
              <a:t>. (</a:t>
            </a:r>
            <a:r>
              <a:rPr lang="ko-KR" altLang="en-US" sz="1400" b="1" dirty="0" err="1">
                <a:solidFill>
                  <a:srgbClr val="565656"/>
                </a:solidFill>
              </a:rPr>
              <a:t>변수명</a:t>
            </a:r>
            <a:r>
              <a:rPr lang="ko-KR" altLang="en-US" sz="1400" b="1" dirty="0">
                <a:solidFill>
                  <a:srgbClr val="565656"/>
                </a:solidFill>
              </a:rPr>
              <a:t> 변경</a:t>
            </a:r>
            <a:r>
              <a:rPr lang="en-US" altLang="ko-KR" sz="14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3) </a:t>
            </a:r>
            <a:r>
              <a:rPr lang="ko-KR" altLang="en-US" sz="1400" b="1" dirty="0">
                <a:solidFill>
                  <a:srgbClr val="565656"/>
                </a:solidFill>
              </a:rPr>
              <a:t>객체 이름을 </a:t>
            </a:r>
            <a:r>
              <a:rPr lang="en-US" altLang="ko-KR" sz="1400" b="1" dirty="0" err="1">
                <a:solidFill>
                  <a:srgbClr val="565656"/>
                </a:solidFill>
              </a:rPr>
              <a:t>clikedPawn</a:t>
            </a:r>
            <a:r>
              <a:rPr lang="ko-KR" altLang="en-US" sz="1400" b="1" dirty="0">
                <a:solidFill>
                  <a:srgbClr val="565656"/>
                </a:solidFill>
              </a:rPr>
              <a:t>으로 변경하여 선택된 말임을 확실하게 해주었다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>
                <a:solidFill>
                  <a:srgbClr val="565656"/>
                </a:solidFill>
              </a:rPr>
              <a:t>(</a:t>
            </a:r>
            <a:r>
              <a:rPr lang="ko-KR" altLang="en-US" sz="1400" b="1" dirty="0" err="1">
                <a:solidFill>
                  <a:srgbClr val="565656"/>
                </a:solidFill>
              </a:rPr>
              <a:t>변수명</a:t>
            </a:r>
            <a:r>
              <a:rPr lang="ko-KR" altLang="en-US" sz="1400" b="1" dirty="0">
                <a:solidFill>
                  <a:srgbClr val="565656"/>
                </a:solidFill>
              </a:rPr>
              <a:t> 변경</a:t>
            </a:r>
            <a:r>
              <a:rPr lang="en-US" altLang="ko-KR" sz="14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4) </a:t>
            </a:r>
            <a:r>
              <a:rPr lang="ko-KR" altLang="en-US" sz="1400" b="1" dirty="0">
                <a:solidFill>
                  <a:srgbClr val="565656"/>
                </a:solidFill>
              </a:rPr>
              <a:t>기능마다 메서드를 추출해주었다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>
                <a:solidFill>
                  <a:srgbClr val="565656"/>
                </a:solidFill>
              </a:rPr>
              <a:t>(</a:t>
            </a:r>
            <a:r>
              <a:rPr lang="ko-KR" altLang="en-US" sz="1400" b="1" dirty="0">
                <a:solidFill>
                  <a:srgbClr val="565656"/>
                </a:solidFill>
              </a:rPr>
              <a:t>메서드 추출</a:t>
            </a:r>
            <a:r>
              <a:rPr lang="en-US" altLang="ko-KR" sz="1400" b="1" dirty="0">
                <a:solidFill>
                  <a:srgbClr val="565656"/>
                </a:solidFill>
              </a:rPr>
              <a:t>)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5) </a:t>
            </a:r>
            <a:r>
              <a:rPr lang="ko-KR" altLang="en-US" sz="1400" b="1" dirty="0">
                <a:solidFill>
                  <a:srgbClr val="565656"/>
                </a:solidFill>
              </a:rPr>
              <a:t>클래스명 </a:t>
            </a:r>
            <a:r>
              <a:rPr lang="en-US" altLang="ko-KR" sz="1400" b="1" dirty="0">
                <a:solidFill>
                  <a:srgbClr val="565656"/>
                </a:solidFill>
              </a:rPr>
              <a:t>Exchange</a:t>
            </a:r>
            <a:r>
              <a:rPr lang="ko-KR" altLang="en-US" sz="1400" b="1" dirty="0">
                <a:solidFill>
                  <a:srgbClr val="565656"/>
                </a:solidFill>
              </a:rPr>
              <a:t>에서 </a:t>
            </a:r>
            <a:r>
              <a:rPr lang="en-US" altLang="ko-KR" sz="1400" b="1" dirty="0">
                <a:solidFill>
                  <a:srgbClr val="565656"/>
                </a:solidFill>
              </a:rPr>
              <a:t>Swap</a:t>
            </a:r>
            <a:r>
              <a:rPr lang="ko-KR" altLang="en-US" sz="1400" b="1" dirty="0">
                <a:solidFill>
                  <a:srgbClr val="565656"/>
                </a:solidFill>
              </a:rPr>
              <a:t>로 변경해 주었다</a:t>
            </a:r>
            <a:r>
              <a:rPr lang="en-US" altLang="ko-KR" sz="1400" b="1" dirty="0">
                <a:solidFill>
                  <a:srgbClr val="565656"/>
                </a:solidFill>
              </a:rPr>
              <a:t>.(</a:t>
            </a:r>
            <a:r>
              <a:rPr lang="ko-KR" altLang="en-US" sz="1400" b="1" dirty="0">
                <a:solidFill>
                  <a:srgbClr val="565656"/>
                </a:solidFill>
              </a:rPr>
              <a:t>클래스명 변경</a:t>
            </a:r>
            <a:r>
              <a:rPr lang="en-US" altLang="ko-KR" sz="1400" b="1" dirty="0">
                <a:solidFill>
                  <a:srgbClr val="565656"/>
                </a:solidFill>
              </a:rPr>
              <a:t>)</a:t>
            </a:r>
            <a:endParaRPr lang="ko-KR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6) </a:t>
            </a:r>
            <a:r>
              <a:rPr lang="ko-KR" altLang="en-US" sz="1400" b="1" dirty="0" err="1">
                <a:solidFill>
                  <a:srgbClr val="565656"/>
                </a:solidFill>
              </a:rPr>
              <a:t>마우스리스너를</a:t>
            </a:r>
            <a:r>
              <a:rPr lang="ko-KR" altLang="en-US" sz="1400" b="1" dirty="0">
                <a:solidFill>
                  <a:srgbClr val="565656"/>
                </a:solidFill>
              </a:rPr>
              <a:t> 사용하는 대신 </a:t>
            </a:r>
            <a:r>
              <a:rPr lang="en-US" altLang="ko-KR" sz="1400" b="1" dirty="0" err="1">
                <a:solidFill>
                  <a:srgbClr val="565656"/>
                </a:solidFill>
              </a:rPr>
              <a:t>MouseAdapter</a:t>
            </a:r>
            <a:r>
              <a:rPr lang="ko-KR" altLang="en-US" sz="1400" b="1" dirty="0">
                <a:solidFill>
                  <a:srgbClr val="565656"/>
                </a:solidFill>
              </a:rPr>
              <a:t>를 사용하여 필요한 함수만 나열할 수 있도록 해주었다</a:t>
            </a:r>
            <a:r>
              <a:rPr lang="en-US" altLang="ko-KR" sz="1400" b="1" dirty="0">
                <a:solidFill>
                  <a:srgbClr val="565656"/>
                </a:solidFill>
              </a:rPr>
              <a:t>. 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6B6B99-D30E-4BEC-842B-BCCE7C6ECB0F}"/>
              </a:ext>
            </a:extLst>
          </p:cNvPr>
          <p:cNvCxnSpPr>
            <a:cxnSpLocks/>
          </p:cNvCxnSpPr>
          <p:nvPr/>
        </p:nvCxnSpPr>
        <p:spPr>
          <a:xfrm flipV="1">
            <a:off x="5723600" y="305325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8599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5024714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Exchange </a:t>
            </a: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기존 코드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 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BF0FE0-AF79-4503-9D17-4DD0653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93" y="1610162"/>
            <a:ext cx="10096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14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5024714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Exchange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 Swap 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F3F9CE-73ED-4D90-9906-7797CECA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04" y="1152994"/>
            <a:ext cx="7662191" cy="51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337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5024714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Exchange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 Swap 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535C32-F12A-489D-B31C-FE129460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38" y="1148941"/>
            <a:ext cx="9404146" cy="488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317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5024714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Exchange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 Swap 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4B084C3-39A6-4BE4-B043-4B45CE68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8" y="2025149"/>
            <a:ext cx="10832983" cy="28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467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5024714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Exchange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 Swap 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705C31-51F2-40EC-A110-D565DB82F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83" y="1125111"/>
            <a:ext cx="10059579" cy="49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9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>
            <a:extLst>
              <a:ext uri="{FF2B5EF4-FFF2-40B4-BE49-F238E27FC236}">
                <a16:creationId xmlns:a16="http://schemas.microsoft.com/office/drawing/2014/main" id="{A240076B-1E21-4437-9427-6B33A622C1A2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각 삼각형 6">
            <a:extLst>
              <a:ext uri="{FF2B5EF4-FFF2-40B4-BE49-F238E27FC236}">
                <a16:creationId xmlns:a16="http://schemas.microsoft.com/office/drawing/2014/main" id="{05EE7FEC-122E-4217-BA55-189D54231C5E}"/>
              </a:ext>
            </a:extLst>
          </p:cNvPr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99509" y="3088001"/>
            <a:ext cx="636727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dirty="0" err="1"/>
              <a:t>리팩토링</a:t>
            </a:r>
            <a:r>
              <a:rPr lang="ko-KR" altLang="en-US" sz="2800" b="1" dirty="0"/>
              <a:t> 진행상황</a:t>
            </a:r>
            <a:endParaRPr lang="en-US" altLang="ko-KR" sz="2800" b="1" dirty="0"/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9828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5024714" cy="456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LocationAbility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– Exchange </a:t>
            </a:r>
            <a:r>
              <a:rPr lang="en-US" altLang="ko-KR" b="1" i="1" kern="0" dirty="0">
                <a:solidFill>
                  <a:prstClr val="black">
                    <a:lumMod val="75000"/>
                    <a:lumOff val="25000"/>
                  </a:prstClr>
                </a:solidFill>
                <a:sym typeface="Wingdings" panose="05000000000000000000" pitchFamily="2" charset="2"/>
              </a:rPr>
              <a:t> Swap 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8ECD80-04A9-49BB-B658-52974DC4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3" y="1764273"/>
            <a:ext cx="10824593" cy="33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9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>
            <a:extLst>
              <a:ext uri="{FF2B5EF4-FFF2-40B4-BE49-F238E27FC236}">
                <a16:creationId xmlns:a16="http://schemas.microsoft.com/office/drawing/2014/main" id="{A240076B-1E21-4437-9427-6B33A622C1A2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각 삼각형 6">
            <a:extLst>
              <a:ext uri="{FF2B5EF4-FFF2-40B4-BE49-F238E27FC236}">
                <a16:creationId xmlns:a16="http://schemas.microsoft.com/office/drawing/2014/main" id="{05EE7FEC-122E-4217-BA55-189D54231C5E}"/>
              </a:ext>
            </a:extLst>
          </p:cNvPr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99509" y="3088001"/>
            <a:ext cx="636727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박상민</a:t>
            </a:r>
            <a:endParaRPr lang="en-US" altLang="ko-KR" sz="2800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989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38921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ExplainPanel.java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54717F-144F-4C00-BCDB-D03FFCAA38C2}"/>
              </a:ext>
            </a:extLst>
          </p:cNvPr>
          <p:cNvGrpSpPr/>
          <p:nvPr/>
        </p:nvGrpSpPr>
        <p:grpSpPr>
          <a:xfrm>
            <a:off x="2216600" y="1252958"/>
            <a:ext cx="3608796" cy="4719179"/>
            <a:chOff x="4786212" y="2519001"/>
            <a:chExt cx="3103713" cy="37790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3430EA-4E4B-4EEB-9CCD-97F45F77A44C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00AD9C9-06EF-48F0-865D-4221C99A4C91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BBD20EB-B7A0-476F-AA78-0145E7C3C549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6F2449CF-3BC5-4D3C-BC92-1B4CCD3C4FAC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7E3B3-285A-408D-AA78-A3A7DADBF6BD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EE929D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5393D5B-045A-4021-8556-84A88BD905A2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80AABFAB-1580-4615-A10B-37391F225155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7F0D09D-5EAD-45CF-A06D-E17A675035D1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3B8047-A9FF-4A7B-A4FA-B47CA11F836B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8971664-89A8-47F5-A337-C38825A302C3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899413-E3C9-4450-8524-24664C254623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47207-F602-41D6-887A-E4A89E026ACC}"/>
                </a:ext>
              </a:extLst>
            </p:cNvPr>
            <p:cNvCxnSpPr>
              <a:stCxn id="16" idx="0"/>
              <a:endCxn id="21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4DB8FD98-A1B5-4823-B005-8D2A4F1C0B51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EE929D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FC0515-A35A-4D85-AD4A-2CC8FE9B49D7}"/>
              </a:ext>
            </a:extLst>
          </p:cNvPr>
          <p:cNvSpPr/>
          <p:nvPr/>
        </p:nvSpPr>
        <p:spPr>
          <a:xfrm>
            <a:off x="2542895" y="1744447"/>
            <a:ext cx="2303587" cy="3860596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1BE7CA-44C7-4A86-8036-590ECA32E219}"/>
              </a:ext>
            </a:extLst>
          </p:cNvPr>
          <p:cNvSpPr/>
          <p:nvPr/>
        </p:nvSpPr>
        <p:spPr>
          <a:xfrm>
            <a:off x="2474680" y="1246907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ExplainPanel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0AB57C8A-3DE8-F244-B27F-F612BBA8DDDD}"/>
              </a:ext>
            </a:extLst>
          </p:cNvPr>
          <p:cNvSpPr/>
          <p:nvPr/>
        </p:nvSpPr>
        <p:spPr>
          <a:xfrm>
            <a:off x="7267921" y="1283678"/>
            <a:ext cx="2746355" cy="4284167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F181C1E-656D-EA49-81BF-6C042C81A3A9}"/>
              </a:ext>
            </a:extLst>
          </p:cNvPr>
          <p:cNvSpPr/>
          <p:nvPr/>
        </p:nvSpPr>
        <p:spPr>
          <a:xfrm>
            <a:off x="7463492" y="1290155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ExplainPanel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74E590-9949-CD49-9A99-0D2C824A6C61}"/>
              </a:ext>
            </a:extLst>
          </p:cNvPr>
          <p:cNvSpPr/>
          <p:nvPr/>
        </p:nvSpPr>
        <p:spPr>
          <a:xfrm>
            <a:off x="7519984" y="1807537"/>
            <a:ext cx="2303587" cy="2576193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0C39F0-04F0-6348-B94D-8F2CB55E8831}"/>
              </a:ext>
            </a:extLst>
          </p:cNvPr>
          <p:cNvSpPr txBox="1"/>
          <p:nvPr/>
        </p:nvSpPr>
        <p:spPr>
          <a:xfrm>
            <a:off x="2708033" y="1929195"/>
            <a:ext cx="1969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이미지 생성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게임방법타이틀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Prev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버튼 추가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Next 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버튼 추가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F255CD6-2C47-3146-994A-5DEC9CC4A0E8}"/>
              </a:ext>
            </a:extLst>
          </p:cNvPr>
          <p:cNvCxnSpPr>
            <a:cxnSpLocks/>
          </p:cNvCxnSpPr>
          <p:nvPr/>
        </p:nvCxnSpPr>
        <p:spPr>
          <a:xfrm flipV="1">
            <a:off x="4052358" y="2297723"/>
            <a:ext cx="3767919" cy="73350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917D9BB-DF51-114C-A2A3-16558414AD46}"/>
              </a:ext>
            </a:extLst>
          </p:cNvPr>
          <p:cNvSpPr/>
          <p:nvPr/>
        </p:nvSpPr>
        <p:spPr>
          <a:xfrm>
            <a:off x="7813917" y="1977709"/>
            <a:ext cx="165436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setImage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8A9CA93-5510-5946-B982-6FE51242D7E9}"/>
              </a:ext>
            </a:extLst>
          </p:cNvPr>
          <p:cNvCxnSpPr>
            <a:cxnSpLocks/>
          </p:cNvCxnSpPr>
          <p:nvPr/>
        </p:nvCxnSpPr>
        <p:spPr>
          <a:xfrm flipV="1">
            <a:off x="4410704" y="3117288"/>
            <a:ext cx="3409573" cy="73349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06EE9BB-E50C-B84D-B6EE-4351BC213F7D}"/>
              </a:ext>
            </a:extLst>
          </p:cNvPr>
          <p:cNvSpPr/>
          <p:nvPr/>
        </p:nvSpPr>
        <p:spPr>
          <a:xfrm>
            <a:off x="7802691" y="2800529"/>
            <a:ext cx="165436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setLabelTitle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BB25C19-A18C-2949-B054-1A0295747153}"/>
              </a:ext>
            </a:extLst>
          </p:cNvPr>
          <p:cNvCxnSpPr>
            <a:cxnSpLocks/>
          </p:cNvCxnSpPr>
          <p:nvPr/>
        </p:nvCxnSpPr>
        <p:spPr>
          <a:xfrm flipV="1">
            <a:off x="4355381" y="3992793"/>
            <a:ext cx="3464896" cy="58876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0653925-38DD-8B48-9E66-B66F7972DCBC}"/>
              </a:ext>
            </a:extLst>
          </p:cNvPr>
          <p:cNvSpPr/>
          <p:nvPr/>
        </p:nvSpPr>
        <p:spPr>
          <a:xfrm>
            <a:off x="7820277" y="3700835"/>
            <a:ext cx="182882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setButton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()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B8085BF-CFD1-7745-BCDB-31422569D0F6}"/>
              </a:ext>
            </a:extLst>
          </p:cNvPr>
          <p:cNvCxnSpPr>
            <a:cxnSpLocks/>
          </p:cNvCxnSpPr>
          <p:nvPr/>
        </p:nvCxnSpPr>
        <p:spPr>
          <a:xfrm flipV="1">
            <a:off x="4387944" y="4186661"/>
            <a:ext cx="3464896" cy="674974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43">
            <a:extLst>
              <a:ext uri="{FF2B5EF4-FFF2-40B4-BE49-F238E27FC236}">
                <a16:creationId xmlns:a16="http://schemas.microsoft.com/office/drawing/2014/main" id="{DBC9C68D-8B5D-5045-83F5-E3655BDC0B0C}"/>
              </a:ext>
            </a:extLst>
          </p:cNvPr>
          <p:cNvCxnSpPr>
            <a:cxnSpLocks/>
          </p:cNvCxnSpPr>
          <p:nvPr/>
        </p:nvCxnSpPr>
        <p:spPr>
          <a:xfrm>
            <a:off x="7551437" y="2645860"/>
            <a:ext cx="2283855" cy="0"/>
          </a:xfrm>
          <a:prstGeom prst="line">
            <a:avLst/>
          </a:prstGeom>
          <a:ln w="635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43">
            <a:extLst>
              <a:ext uri="{FF2B5EF4-FFF2-40B4-BE49-F238E27FC236}">
                <a16:creationId xmlns:a16="http://schemas.microsoft.com/office/drawing/2014/main" id="{02F4768B-291D-0440-B6C2-FEF3FD31E390}"/>
              </a:ext>
            </a:extLst>
          </p:cNvPr>
          <p:cNvCxnSpPr>
            <a:cxnSpLocks/>
          </p:cNvCxnSpPr>
          <p:nvPr/>
        </p:nvCxnSpPr>
        <p:spPr>
          <a:xfrm>
            <a:off x="7551437" y="3485773"/>
            <a:ext cx="2283855" cy="0"/>
          </a:xfrm>
          <a:prstGeom prst="line">
            <a:avLst/>
          </a:prstGeom>
          <a:ln w="635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FBC4763-E764-8D4A-8852-5DBCE035584C}"/>
              </a:ext>
            </a:extLst>
          </p:cNvPr>
          <p:cNvSpPr txBox="1"/>
          <p:nvPr/>
        </p:nvSpPr>
        <p:spPr>
          <a:xfrm>
            <a:off x="5522936" y="1965957"/>
            <a:ext cx="14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메소드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추출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9111CD-892B-C344-9C41-5C5C44299868}"/>
              </a:ext>
            </a:extLst>
          </p:cNvPr>
          <p:cNvSpPr txBox="1"/>
          <p:nvPr/>
        </p:nvSpPr>
        <p:spPr>
          <a:xfrm>
            <a:off x="5548275" y="2787353"/>
            <a:ext cx="14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메소드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추출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717D24-4DCA-F548-BB63-E014AA20C014}"/>
              </a:ext>
            </a:extLst>
          </p:cNvPr>
          <p:cNvSpPr txBox="1"/>
          <p:nvPr/>
        </p:nvSpPr>
        <p:spPr>
          <a:xfrm>
            <a:off x="5549558" y="3681331"/>
            <a:ext cx="14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메소드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추출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5120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30E4A5-0A08-7C42-A3DF-BF8923626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70" y="0"/>
            <a:ext cx="9637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016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ExplainPanel.java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787673" y="1731462"/>
            <a:ext cx="483479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 err="1">
                <a:solidFill>
                  <a:srgbClr val="565656"/>
                </a:solidFill>
              </a:rPr>
              <a:t>생성자</a:t>
            </a:r>
            <a:r>
              <a:rPr lang="ko-KR" altLang="en-US" sz="1400" b="1" dirty="0">
                <a:solidFill>
                  <a:srgbClr val="565656"/>
                </a:solidFill>
              </a:rPr>
              <a:t> 안에서 이미지 생성</a:t>
            </a:r>
            <a:r>
              <a:rPr lang="en-US" altLang="ko-KR" sz="1400" b="1" dirty="0">
                <a:solidFill>
                  <a:srgbClr val="565656"/>
                </a:solidFill>
              </a:rPr>
              <a:t>,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>
                <a:solidFill>
                  <a:srgbClr val="565656"/>
                </a:solidFill>
              </a:rPr>
              <a:t>label </a:t>
            </a:r>
            <a:r>
              <a:rPr lang="ko-KR" altLang="en-US" sz="1400" b="1" dirty="0">
                <a:solidFill>
                  <a:srgbClr val="565656"/>
                </a:solidFill>
              </a:rPr>
              <a:t>추가와 </a:t>
            </a:r>
            <a:r>
              <a:rPr lang="en-US" altLang="ko-KR" sz="1400" b="1" dirty="0">
                <a:solidFill>
                  <a:srgbClr val="565656"/>
                </a:solidFill>
              </a:rPr>
              <a:t>button</a:t>
            </a:r>
            <a:r>
              <a:rPr lang="ko-KR" altLang="en-US" sz="1400" b="1" dirty="0">
                <a:solidFill>
                  <a:srgbClr val="565656"/>
                </a:solidFill>
              </a:rPr>
              <a:t> 추가를 하고 있었다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pPr marL="342900" indent="-342900">
              <a:buAutoNum type="arabicParenR"/>
            </a:pPr>
            <a:endParaRPr lang="en-US" altLang="ko-KR" sz="1400" b="1" dirty="0">
              <a:solidFill>
                <a:srgbClr val="565656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565656"/>
                </a:solidFill>
              </a:rPr>
              <a:t>버튼 </a:t>
            </a:r>
            <a:r>
              <a:rPr lang="ko-KR" altLang="en-US" sz="1400" b="1" dirty="0" err="1">
                <a:solidFill>
                  <a:srgbClr val="565656"/>
                </a:solidFill>
              </a:rPr>
              <a:t>리스너를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>
                <a:solidFill>
                  <a:srgbClr val="565656"/>
                </a:solidFill>
              </a:rPr>
              <a:t>Panel</a:t>
            </a:r>
            <a:r>
              <a:rPr lang="ko-KR" altLang="en-US" sz="1400" b="1" dirty="0">
                <a:solidFill>
                  <a:srgbClr val="565656"/>
                </a:solidFill>
              </a:rPr>
              <a:t>에서 생성하고 있었다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DD2D1-C999-490C-9B47-DF7CF7F8DA12}"/>
              </a:ext>
            </a:extLst>
          </p:cNvPr>
          <p:cNvSpPr/>
          <p:nvPr/>
        </p:nvSpPr>
        <p:spPr>
          <a:xfrm>
            <a:off x="6015974" y="1731462"/>
            <a:ext cx="55311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ko-KR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1) </a:t>
            </a:r>
            <a:r>
              <a:rPr lang="ko-KR" altLang="en-US" sz="1400" b="1" dirty="0">
                <a:solidFill>
                  <a:srgbClr val="565656"/>
                </a:solidFill>
              </a:rPr>
              <a:t>코드가 어떤 역할을 하는지 한 눈에 볼 수 있게 </a:t>
            </a:r>
            <a:r>
              <a:rPr lang="ko-KR" altLang="en-US" sz="1400" b="1" dirty="0" err="1">
                <a:solidFill>
                  <a:srgbClr val="565656"/>
                </a:solidFill>
              </a:rPr>
              <a:t>메소드</a:t>
            </a:r>
            <a:r>
              <a:rPr lang="ko-KR" altLang="en-US" sz="1400" b="1" dirty="0">
                <a:solidFill>
                  <a:srgbClr val="565656"/>
                </a:solidFill>
              </a:rPr>
              <a:t> 추출하였다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2)</a:t>
            </a:r>
            <a:r>
              <a:rPr lang="ko-KR" altLang="en-US" sz="1400" b="1" dirty="0">
                <a:solidFill>
                  <a:srgbClr val="565656"/>
                </a:solidFill>
              </a:rPr>
              <a:t> 버튼 </a:t>
            </a:r>
            <a:r>
              <a:rPr lang="ko-KR" altLang="en-US" sz="1400" b="1" dirty="0" err="1">
                <a:solidFill>
                  <a:srgbClr val="565656"/>
                </a:solidFill>
              </a:rPr>
              <a:t>리스너가</a:t>
            </a:r>
            <a:r>
              <a:rPr lang="ko-KR" altLang="en-US" sz="1400" b="1" dirty="0">
                <a:solidFill>
                  <a:srgbClr val="565656"/>
                </a:solidFill>
              </a:rPr>
              <a:t> 하나의 클래스에서 추가해줘서 쓰이지 않으므로 이 부분은 삭제했다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6B6B99-D30E-4BEC-842B-BCCE7C6ECB0F}"/>
              </a:ext>
            </a:extLst>
          </p:cNvPr>
          <p:cNvCxnSpPr>
            <a:cxnSpLocks/>
          </p:cNvCxnSpPr>
          <p:nvPr/>
        </p:nvCxnSpPr>
        <p:spPr>
          <a:xfrm flipV="1">
            <a:off x="5723600" y="305325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5261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38921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Ability.java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54717F-144F-4C00-BCDB-D03FFCAA38C2}"/>
              </a:ext>
            </a:extLst>
          </p:cNvPr>
          <p:cNvGrpSpPr/>
          <p:nvPr/>
        </p:nvGrpSpPr>
        <p:grpSpPr>
          <a:xfrm>
            <a:off x="2216600" y="1252957"/>
            <a:ext cx="3608796" cy="4911085"/>
            <a:chOff x="4786212" y="2519001"/>
            <a:chExt cx="3103713" cy="37790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3430EA-4E4B-4EEB-9CCD-97F45F77A44C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00AD9C9-06EF-48F0-865D-4221C99A4C91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BBD20EB-B7A0-476F-AA78-0145E7C3C549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6F2449CF-3BC5-4D3C-BC92-1B4CCD3C4FAC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7E3B3-285A-408D-AA78-A3A7DADBF6BD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EE929D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5393D5B-045A-4021-8556-84A88BD905A2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80AABFAB-1580-4615-A10B-37391F225155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7F0D09D-5EAD-45CF-A06D-E17A675035D1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3B8047-A9FF-4A7B-A4FA-B47CA11F836B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8971664-89A8-47F5-A337-C38825A302C3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899413-E3C9-4450-8524-24664C254623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47207-F602-41D6-887A-E4A89E026ACC}"/>
                </a:ext>
              </a:extLst>
            </p:cNvPr>
            <p:cNvCxnSpPr>
              <a:stCxn id="16" idx="0"/>
              <a:endCxn id="21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4DB8FD98-A1B5-4823-B005-8D2A4F1C0B51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EE929D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FC0515-A35A-4D85-AD4A-2CC8FE9B49D7}"/>
              </a:ext>
            </a:extLst>
          </p:cNvPr>
          <p:cNvSpPr/>
          <p:nvPr/>
        </p:nvSpPr>
        <p:spPr>
          <a:xfrm>
            <a:off x="2542895" y="1744447"/>
            <a:ext cx="2303587" cy="563462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1BE7CA-44C7-4A86-8036-590ECA32E219}"/>
              </a:ext>
            </a:extLst>
          </p:cNvPr>
          <p:cNvSpPr/>
          <p:nvPr/>
        </p:nvSpPr>
        <p:spPr>
          <a:xfrm>
            <a:off x="2474680" y="1246907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run()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0AB57C8A-3DE8-F244-B27F-F612BBA8DDDD}"/>
              </a:ext>
            </a:extLst>
          </p:cNvPr>
          <p:cNvSpPr/>
          <p:nvPr/>
        </p:nvSpPr>
        <p:spPr>
          <a:xfrm>
            <a:off x="7267921" y="1283677"/>
            <a:ext cx="2746355" cy="3822579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74E590-9949-CD49-9A99-0D2C824A6C61}"/>
              </a:ext>
            </a:extLst>
          </p:cNvPr>
          <p:cNvSpPr/>
          <p:nvPr/>
        </p:nvSpPr>
        <p:spPr>
          <a:xfrm>
            <a:off x="7519984" y="1807536"/>
            <a:ext cx="2303587" cy="500373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1FFA3D7-D441-DF49-B3A5-C3D14EB605CC}"/>
              </a:ext>
            </a:extLst>
          </p:cNvPr>
          <p:cNvSpPr/>
          <p:nvPr/>
        </p:nvSpPr>
        <p:spPr>
          <a:xfrm>
            <a:off x="2473225" y="2362607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Ability()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A11E43-95FE-A74F-AAE2-7A59C5AEA5B4}"/>
              </a:ext>
            </a:extLst>
          </p:cNvPr>
          <p:cNvSpPr/>
          <p:nvPr/>
        </p:nvSpPr>
        <p:spPr>
          <a:xfrm>
            <a:off x="2541438" y="2871597"/>
            <a:ext cx="2303587" cy="563462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6E59F7-86FB-9D41-B907-3441980040B4}"/>
              </a:ext>
            </a:extLst>
          </p:cNvPr>
          <p:cNvSpPr/>
          <p:nvPr/>
        </p:nvSpPr>
        <p:spPr>
          <a:xfrm>
            <a:off x="2541438" y="3507644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setUsed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()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0F0D282-F0BC-D945-B951-AE97A6E24869}"/>
              </a:ext>
            </a:extLst>
          </p:cNvPr>
          <p:cNvSpPr/>
          <p:nvPr/>
        </p:nvSpPr>
        <p:spPr>
          <a:xfrm>
            <a:off x="2541437" y="4044957"/>
            <a:ext cx="2303587" cy="563462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E6DC1B-CFA2-E84A-80B5-EEFC86EC612A}"/>
              </a:ext>
            </a:extLst>
          </p:cNvPr>
          <p:cNvSpPr/>
          <p:nvPr/>
        </p:nvSpPr>
        <p:spPr>
          <a:xfrm>
            <a:off x="7451771" y="1283677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Ability()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854C01A-1560-7B45-A933-9BE3785B5618}"/>
              </a:ext>
            </a:extLst>
          </p:cNvPr>
          <p:cNvSpPr/>
          <p:nvPr/>
        </p:nvSpPr>
        <p:spPr>
          <a:xfrm>
            <a:off x="7485877" y="2410963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run()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4689868-F2F0-FC4F-8DFB-6B90DAFD730C}"/>
              </a:ext>
            </a:extLst>
          </p:cNvPr>
          <p:cNvSpPr/>
          <p:nvPr/>
        </p:nvSpPr>
        <p:spPr>
          <a:xfrm>
            <a:off x="7519984" y="2909816"/>
            <a:ext cx="2303587" cy="563462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14B338E-E7EF-7E44-85D8-EE8C0080DEAE}"/>
              </a:ext>
            </a:extLst>
          </p:cNvPr>
          <p:cNvCxnSpPr>
            <a:cxnSpLocks/>
          </p:cNvCxnSpPr>
          <p:nvPr/>
        </p:nvCxnSpPr>
        <p:spPr>
          <a:xfrm flipH="1" flipV="1">
            <a:off x="1427628" y="3507645"/>
            <a:ext cx="1113810" cy="970746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CBA9E6-14DE-6E4F-B813-F1DEBD1ACDFF}"/>
              </a:ext>
            </a:extLst>
          </p:cNvPr>
          <p:cNvSpPr txBox="1"/>
          <p:nvPr/>
        </p:nvSpPr>
        <p:spPr>
          <a:xfrm>
            <a:off x="863479" y="4270830"/>
            <a:ext cx="129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삭제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CFDB7E7-24CB-574F-B975-E5BC4DA6E7E2}"/>
              </a:ext>
            </a:extLst>
          </p:cNvPr>
          <p:cNvCxnSpPr>
            <a:cxnSpLocks/>
          </p:cNvCxnSpPr>
          <p:nvPr/>
        </p:nvCxnSpPr>
        <p:spPr>
          <a:xfrm flipV="1">
            <a:off x="4845025" y="1997395"/>
            <a:ext cx="2606746" cy="1074874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D79942C-D83A-DD49-8496-623CFB511612}"/>
              </a:ext>
            </a:extLst>
          </p:cNvPr>
          <p:cNvCxnSpPr>
            <a:cxnSpLocks/>
          </p:cNvCxnSpPr>
          <p:nvPr/>
        </p:nvCxnSpPr>
        <p:spPr>
          <a:xfrm>
            <a:off x="4856940" y="2001858"/>
            <a:ext cx="2567005" cy="1177748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AF77F5C-CA5B-B24C-9958-1744443DC901}"/>
              </a:ext>
            </a:extLst>
          </p:cNvPr>
          <p:cNvSpPr txBox="1"/>
          <p:nvPr/>
        </p:nvSpPr>
        <p:spPr>
          <a:xfrm>
            <a:off x="5395726" y="1938577"/>
            <a:ext cx="2056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코드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위치 이동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F34CA3-4D82-7643-9A92-371EF8F8F725}"/>
              </a:ext>
            </a:extLst>
          </p:cNvPr>
          <p:cNvSpPr/>
          <p:nvPr/>
        </p:nvSpPr>
        <p:spPr>
          <a:xfrm>
            <a:off x="7485877" y="3591586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makeAbility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()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E0F2EA-8237-3E49-BF30-6E954A9A452C}"/>
              </a:ext>
            </a:extLst>
          </p:cNvPr>
          <p:cNvSpPr/>
          <p:nvPr/>
        </p:nvSpPr>
        <p:spPr>
          <a:xfrm>
            <a:off x="7519984" y="4141795"/>
            <a:ext cx="2303587" cy="563462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8E0435D-4D8B-8F4C-8A35-61A34650E55E}"/>
              </a:ext>
            </a:extLst>
          </p:cNvPr>
          <p:cNvCxnSpPr>
            <a:cxnSpLocks/>
          </p:cNvCxnSpPr>
          <p:nvPr/>
        </p:nvCxnSpPr>
        <p:spPr>
          <a:xfrm flipH="1" flipV="1">
            <a:off x="8835977" y="4750798"/>
            <a:ext cx="1139422" cy="823526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1348DD-1115-0C4C-8F15-90B2BD266B67}"/>
              </a:ext>
            </a:extLst>
          </p:cNvPr>
          <p:cNvSpPr txBox="1"/>
          <p:nvPr/>
        </p:nvSpPr>
        <p:spPr>
          <a:xfrm>
            <a:off x="9238316" y="5517711"/>
            <a:ext cx="2056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Person class</a:t>
            </a:r>
          </a:p>
          <a:p>
            <a:pPr algn="ctr"/>
            <a:r>
              <a:rPr kumimoji="1"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메소드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추출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DC47AD6-54CD-A24E-A3A5-59D067A34AFB}"/>
              </a:ext>
            </a:extLst>
          </p:cNvPr>
          <p:cNvSpPr/>
          <p:nvPr/>
        </p:nvSpPr>
        <p:spPr>
          <a:xfrm>
            <a:off x="2598756" y="4668070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isUsed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()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6F212F-86D7-C94A-AB84-3FD94EBFC072}"/>
              </a:ext>
            </a:extLst>
          </p:cNvPr>
          <p:cNvSpPr/>
          <p:nvPr/>
        </p:nvSpPr>
        <p:spPr>
          <a:xfrm>
            <a:off x="2575544" y="5182013"/>
            <a:ext cx="2303587" cy="563462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71F89EB-D1EC-B546-9769-81E5BA890097}"/>
              </a:ext>
            </a:extLst>
          </p:cNvPr>
          <p:cNvCxnSpPr>
            <a:cxnSpLocks/>
          </p:cNvCxnSpPr>
          <p:nvPr/>
        </p:nvCxnSpPr>
        <p:spPr>
          <a:xfrm flipH="1" flipV="1">
            <a:off x="1427628" y="4634297"/>
            <a:ext cx="1113810" cy="970746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457C5E5-5E94-0E49-A710-B62F94461848}"/>
              </a:ext>
            </a:extLst>
          </p:cNvPr>
          <p:cNvSpPr txBox="1"/>
          <p:nvPr/>
        </p:nvSpPr>
        <p:spPr>
          <a:xfrm>
            <a:off x="912741" y="3205056"/>
            <a:ext cx="129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659740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FF8860-99E9-B846-89E0-95B5BB981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69" y="0"/>
            <a:ext cx="9707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085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Ability.java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787673" y="1731462"/>
            <a:ext cx="483479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565656"/>
                </a:solidFill>
              </a:rPr>
              <a:t>생성자가 </a:t>
            </a:r>
            <a:r>
              <a:rPr lang="ko-KR" altLang="en-US" sz="1400" b="1" dirty="0" err="1">
                <a:solidFill>
                  <a:srgbClr val="565656"/>
                </a:solidFill>
              </a:rPr>
              <a:t>메소드</a:t>
            </a:r>
            <a:r>
              <a:rPr lang="ko-KR" altLang="en-US" sz="1400" b="1" dirty="0">
                <a:solidFill>
                  <a:srgbClr val="565656"/>
                </a:solidFill>
              </a:rPr>
              <a:t> 아래에 위치하고 있었다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pPr marL="342900" indent="-342900">
              <a:buAutoNum type="arabicParenR"/>
            </a:pPr>
            <a:endParaRPr lang="en-US" altLang="ko-KR" sz="1400" b="1" dirty="0">
              <a:solidFill>
                <a:srgbClr val="565656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565656"/>
                </a:solidFill>
              </a:rPr>
              <a:t>사용되지 않고 있는 </a:t>
            </a:r>
            <a:r>
              <a:rPr lang="ko-KR" altLang="en-US" sz="1400" b="1" dirty="0" err="1">
                <a:solidFill>
                  <a:srgbClr val="565656"/>
                </a:solidFill>
              </a:rPr>
              <a:t>메소드가</a:t>
            </a:r>
            <a:r>
              <a:rPr lang="ko-KR" altLang="en-US" sz="1400" b="1" dirty="0">
                <a:solidFill>
                  <a:srgbClr val="565656"/>
                </a:solidFill>
              </a:rPr>
              <a:t> 있었다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DD2D1-C999-490C-9B47-DF7CF7F8DA12}"/>
              </a:ext>
            </a:extLst>
          </p:cNvPr>
          <p:cNvSpPr/>
          <p:nvPr/>
        </p:nvSpPr>
        <p:spPr>
          <a:xfrm>
            <a:off x="6015974" y="1731462"/>
            <a:ext cx="55311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ko-KR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1) </a:t>
            </a:r>
            <a:r>
              <a:rPr lang="ko-KR" altLang="en-US" sz="1400" b="1" dirty="0">
                <a:solidFill>
                  <a:srgbClr val="565656"/>
                </a:solidFill>
              </a:rPr>
              <a:t>생성자가 무엇인지 클래스의 맨 위에 위치 시켰다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2)</a:t>
            </a:r>
            <a:r>
              <a:rPr lang="ko-KR" altLang="en-US" sz="1400" b="1" dirty="0">
                <a:solidFill>
                  <a:srgbClr val="565656"/>
                </a:solidFill>
              </a:rPr>
              <a:t> 사용되지 않는 </a:t>
            </a:r>
            <a:r>
              <a:rPr lang="ko-KR" altLang="en-US" sz="1400" b="1" dirty="0" err="1">
                <a:solidFill>
                  <a:srgbClr val="565656"/>
                </a:solidFill>
              </a:rPr>
              <a:t>메소드는</a:t>
            </a:r>
            <a:r>
              <a:rPr lang="ko-KR" altLang="en-US" sz="1400" b="1" dirty="0">
                <a:solidFill>
                  <a:srgbClr val="565656"/>
                </a:solidFill>
              </a:rPr>
              <a:t> 삭제했다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6B6B99-D30E-4BEC-842B-BCCE7C6ECB0F}"/>
              </a:ext>
            </a:extLst>
          </p:cNvPr>
          <p:cNvCxnSpPr>
            <a:cxnSpLocks/>
          </p:cNvCxnSpPr>
          <p:nvPr/>
        </p:nvCxnSpPr>
        <p:spPr>
          <a:xfrm flipV="1">
            <a:off x="5723600" y="305325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778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52546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38921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Player.java</a:t>
            </a:r>
            <a:endParaRPr kumimoji="0" lang="en-US" altLang="ko-KR" sz="18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54717F-144F-4C00-BCDB-D03FFCAA38C2}"/>
              </a:ext>
            </a:extLst>
          </p:cNvPr>
          <p:cNvGrpSpPr/>
          <p:nvPr/>
        </p:nvGrpSpPr>
        <p:grpSpPr>
          <a:xfrm>
            <a:off x="2216600" y="1252958"/>
            <a:ext cx="3608796" cy="4676093"/>
            <a:chOff x="4786212" y="2519001"/>
            <a:chExt cx="3103713" cy="37790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3430EA-4E4B-4EEB-9CCD-97F45F77A44C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00AD9C9-06EF-48F0-865D-4221C99A4C91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BBD20EB-B7A0-476F-AA78-0145E7C3C549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6F2449CF-3BC5-4D3C-BC92-1B4CCD3C4FAC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7E3B3-285A-408D-AA78-A3A7DADBF6BD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EE929D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5393D5B-045A-4021-8556-84A88BD905A2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80AABFAB-1580-4615-A10B-37391F225155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7F0D09D-5EAD-45CF-A06D-E17A675035D1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3B8047-A9FF-4A7B-A4FA-B47CA11F836B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8971664-89A8-47F5-A337-C38825A302C3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899413-E3C9-4450-8524-24664C254623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47207-F602-41D6-887A-E4A89E026ACC}"/>
                </a:ext>
              </a:extLst>
            </p:cNvPr>
            <p:cNvCxnSpPr>
              <a:stCxn id="16" idx="0"/>
              <a:endCxn id="21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4DB8FD98-A1B5-4823-B005-8D2A4F1C0B51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EE929D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FC0515-A35A-4D85-AD4A-2CC8FE9B49D7}"/>
              </a:ext>
            </a:extLst>
          </p:cNvPr>
          <p:cNvSpPr/>
          <p:nvPr/>
        </p:nvSpPr>
        <p:spPr>
          <a:xfrm>
            <a:off x="2542895" y="1744446"/>
            <a:ext cx="2303587" cy="4026007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1BE7CA-44C7-4A86-8036-590ECA32E219}"/>
              </a:ext>
            </a:extLst>
          </p:cNvPr>
          <p:cNvSpPr/>
          <p:nvPr/>
        </p:nvSpPr>
        <p:spPr>
          <a:xfrm>
            <a:off x="2474680" y="1246907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Player()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0AB57C8A-3DE8-F244-B27F-F612BBA8DDDD}"/>
              </a:ext>
            </a:extLst>
          </p:cNvPr>
          <p:cNvSpPr/>
          <p:nvPr/>
        </p:nvSpPr>
        <p:spPr>
          <a:xfrm>
            <a:off x="7267921" y="1283678"/>
            <a:ext cx="2829377" cy="4110352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5301F-4D31-1E42-8B53-EF99BB67B355}"/>
              </a:ext>
            </a:extLst>
          </p:cNvPr>
          <p:cNvSpPr txBox="1"/>
          <p:nvPr/>
        </p:nvSpPr>
        <p:spPr>
          <a:xfrm>
            <a:off x="2562625" y="1977709"/>
            <a:ext cx="2204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랜덤으로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능력 생성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변수 초기화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Add Label</a:t>
            </a: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540637B-E349-AE42-96A4-5B8A056354B2}"/>
              </a:ext>
            </a:extLst>
          </p:cNvPr>
          <p:cNvCxnSpPr>
            <a:cxnSpLocks/>
          </p:cNvCxnSpPr>
          <p:nvPr/>
        </p:nvCxnSpPr>
        <p:spPr>
          <a:xfrm>
            <a:off x="4027470" y="2998337"/>
            <a:ext cx="3888984" cy="1067407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DB8EE1-9662-3F46-AA13-2A6D1C142E38}"/>
              </a:ext>
            </a:extLst>
          </p:cNvPr>
          <p:cNvSpPr/>
          <p:nvPr/>
        </p:nvSpPr>
        <p:spPr>
          <a:xfrm>
            <a:off x="7546696" y="1290154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Player()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203495B-FDC2-314C-9B77-6D297648A988}"/>
              </a:ext>
            </a:extLst>
          </p:cNvPr>
          <p:cNvSpPr/>
          <p:nvPr/>
        </p:nvSpPr>
        <p:spPr>
          <a:xfrm>
            <a:off x="7528601" y="1805273"/>
            <a:ext cx="2303587" cy="3414000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8902BC5-A287-DE4C-AD62-3A7AC5DCC481}"/>
              </a:ext>
            </a:extLst>
          </p:cNvPr>
          <p:cNvSpPr/>
          <p:nvPr/>
        </p:nvSpPr>
        <p:spPr>
          <a:xfrm>
            <a:off x="7916454" y="3783068"/>
            <a:ext cx="165436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playerInit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D5095DC-B3A3-C04D-9981-CD3B13B3E0C0}"/>
              </a:ext>
            </a:extLst>
          </p:cNvPr>
          <p:cNvSpPr/>
          <p:nvPr/>
        </p:nvSpPr>
        <p:spPr>
          <a:xfrm>
            <a:off x="7577825" y="2544901"/>
            <a:ext cx="217698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Ability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메소드로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랜덤 능력 생성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CA76EB-9E52-BC42-8BA9-A4764CA955CE}"/>
              </a:ext>
            </a:extLst>
          </p:cNvPr>
          <p:cNvSpPr/>
          <p:nvPr/>
        </p:nvSpPr>
        <p:spPr>
          <a:xfrm>
            <a:off x="7893114" y="4639193"/>
            <a:ext cx="18616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setLabelTurn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187A283-7C72-1444-9CF3-A39D4810E9FC}"/>
              </a:ext>
            </a:extLst>
          </p:cNvPr>
          <p:cNvCxnSpPr>
            <a:cxnSpLocks/>
          </p:cNvCxnSpPr>
          <p:nvPr/>
        </p:nvCxnSpPr>
        <p:spPr>
          <a:xfrm>
            <a:off x="3917994" y="3835518"/>
            <a:ext cx="3998460" cy="1084709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43">
            <a:extLst>
              <a:ext uri="{FF2B5EF4-FFF2-40B4-BE49-F238E27FC236}">
                <a16:creationId xmlns:a16="http://schemas.microsoft.com/office/drawing/2014/main" id="{85CCDBB2-1474-1B4B-BF37-2D28469C8A0B}"/>
              </a:ext>
            </a:extLst>
          </p:cNvPr>
          <p:cNvCxnSpPr>
            <a:cxnSpLocks/>
          </p:cNvCxnSpPr>
          <p:nvPr/>
        </p:nvCxnSpPr>
        <p:spPr>
          <a:xfrm>
            <a:off x="7546696" y="3710391"/>
            <a:ext cx="2283855" cy="0"/>
          </a:xfrm>
          <a:prstGeom prst="line">
            <a:avLst/>
          </a:prstGeom>
          <a:ln w="635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43">
            <a:extLst>
              <a:ext uri="{FF2B5EF4-FFF2-40B4-BE49-F238E27FC236}">
                <a16:creationId xmlns:a16="http://schemas.microsoft.com/office/drawing/2014/main" id="{0EAB6E45-868D-DC45-BBE0-3A4689F16F4E}"/>
              </a:ext>
            </a:extLst>
          </p:cNvPr>
          <p:cNvCxnSpPr>
            <a:cxnSpLocks/>
          </p:cNvCxnSpPr>
          <p:nvPr/>
        </p:nvCxnSpPr>
        <p:spPr>
          <a:xfrm>
            <a:off x="7590126" y="4551849"/>
            <a:ext cx="2240425" cy="0"/>
          </a:xfrm>
          <a:prstGeom prst="line">
            <a:avLst/>
          </a:prstGeom>
          <a:ln w="635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4CA1F0-C827-0A4C-BB32-58BAFD2656A7}"/>
              </a:ext>
            </a:extLst>
          </p:cNvPr>
          <p:cNvSpPr txBox="1"/>
          <p:nvPr/>
        </p:nvSpPr>
        <p:spPr>
          <a:xfrm rot="878512">
            <a:off x="5491740" y="3157247"/>
            <a:ext cx="14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메소드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추출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73527BC-A134-F344-93B9-4140C148EF4F}"/>
              </a:ext>
            </a:extLst>
          </p:cNvPr>
          <p:cNvSpPr/>
          <p:nvPr/>
        </p:nvSpPr>
        <p:spPr>
          <a:xfrm>
            <a:off x="2742624" y="4982578"/>
            <a:ext cx="165436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player_Init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</a:p>
        </p:txBody>
      </p:sp>
      <p:cxnSp>
        <p:nvCxnSpPr>
          <p:cNvPr id="40" name="직선 연결선 43">
            <a:extLst>
              <a:ext uri="{FF2B5EF4-FFF2-40B4-BE49-F238E27FC236}">
                <a16:creationId xmlns:a16="http://schemas.microsoft.com/office/drawing/2014/main" id="{46786B55-4C5C-8347-809F-A4673892EEE8}"/>
              </a:ext>
            </a:extLst>
          </p:cNvPr>
          <p:cNvCxnSpPr>
            <a:cxnSpLocks/>
          </p:cNvCxnSpPr>
          <p:nvPr/>
        </p:nvCxnSpPr>
        <p:spPr>
          <a:xfrm>
            <a:off x="2562625" y="4930209"/>
            <a:ext cx="2283855" cy="0"/>
          </a:xfrm>
          <a:prstGeom prst="line">
            <a:avLst/>
          </a:prstGeom>
          <a:ln w="635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91585EC-B24A-5942-B111-D74817268A4F}"/>
              </a:ext>
            </a:extLst>
          </p:cNvPr>
          <p:cNvSpPr txBox="1"/>
          <p:nvPr/>
        </p:nvSpPr>
        <p:spPr>
          <a:xfrm rot="878512">
            <a:off x="5481108" y="3974013"/>
            <a:ext cx="14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메소드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추출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36F5D6B-E25D-4A44-8B26-07FCFED342A7}"/>
              </a:ext>
            </a:extLst>
          </p:cNvPr>
          <p:cNvCxnSpPr>
            <a:cxnSpLocks/>
          </p:cNvCxnSpPr>
          <p:nvPr/>
        </p:nvCxnSpPr>
        <p:spPr>
          <a:xfrm flipV="1">
            <a:off x="4151508" y="4171850"/>
            <a:ext cx="3764946" cy="1125726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CA7B5A4-9D39-D049-B85A-3F32EFDC32D4}"/>
              </a:ext>
            </a:extLst>
          </p:cNvPr>
          <p:cNvSpPr txBox="1"/>
          <p:nvPr/>
        </p:nvSpPr>
        <p:spPr>
          <a:xfrm rot="20572350">
            <a:off x="5315181" y="4811615"/>
            <a:ext cx="1457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메소드명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camel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표기법으로 바꿈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9671B92-9EEF-EB47-BE4A-F6D46D4A9326}"/>
              </a:ext>
            </a:extLst>
          </p:cNvPr>
          <p:cNvCxnSpPr>
            <a:cxnSpLocks/>
          </p:cNvCxnSpPr>
          <p:nvPr/>
        </p:nvCxnSpPr>
        <p:spPr>
          <a:xfrm flipH="1">
            <a:off x="1409701" y="2159000"/>
            <a:ext cx="1175723" cy="1483454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739FD7-3E52-2546-8D3C-D04EA298EDC5}"/>
              </a:ext>
            </a:extLst>
          </p:cNvPr>
          <p:cNvSpPr/>
          <p:nvPr/>
        </p:nvSpPr>
        <p:spPr>
          <a:xfrm>
            <a:off x="640882" y="3454504"/>
            <a:ext cx="1883017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Ability class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메소드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추출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CEFE166-D242-E847-8D68-28A865E5FE49}"/>
              </a:ext>
            </a:extLst>
          </p:cNvPr>
          <p:cNvSpPr/>
          <p:nvPr/>
        </p:nvSpPr>
        <p:spPr>
          <a:xfrm>
            <a:off x="7695479" y="2496824"/>
            <a:ext cx="1968104" cy="913482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56C632-5C50-6549-97D2-2F396E7EA6F5}"/>
              </a:ext>
            </a:extLst>
          </p:cNvPr>
          <p:cNvSpPr/>
          <p:nvPr/>
        </p:nvSpPr>
        <p:spPr>
          <a:xfrm>
            <a:off x="7648936" y="1953590"/>
            <a:ext cx="1654362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setAbility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012957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666A1-AD30-5847-93F9-C67FEF85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41" y="0"/>
            <a:ext cx="1030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4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>
            <a:extLst>
              <a:ext uri="{FF2B5EF4-FFF2-40B4-BE49-F238E27FC236}">
                <a16:creationId xmlns:a16="http://schemas.microsoft.com/office/drawing/2014/main" id="{A240076B-1E21-4437-9427-6B33A622C1A2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각 삼각형 6">
            <a:extLst>
              <a:ext uri="{FF2B5EF4-FFF2-40B4-BE49-F238E27FC236}">
                <a16:creationId xmlns:a16="http://schemas.microsoft.com/office/drawing/2014/main" id="{05EE7FEC-122E-4217-BA55-189D54231C5E}"/>
              </a:ext>
            </a:extLst>
          </p:cNvPr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99509" y="3088001"/>
            <a:ext cx="636727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김현영</a:t>
            </a:r>
            <a:endParaRPr lang="en-US" altLang="ko-KR" sz="2800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52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Player.java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787673" y="1731462"/>
            <a:ext cx="48347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 err="1">
                <a:solidFill>
                  <a:srgbClr val="565656"/>
                </a:solidFill>
              </a:rPr>
              <a:t>필드값의</a:t>
            </a:r>
            <a:r>
              <a:rPr lang="ko-KR" altLang="en-US" sz="1400" b="1" dirty="0">
                <a:solidFill>
                  <a:srgbClr val="565656"/>
                </a:solidFill>
              </a:rPr>
              <a:t> 초기화 코드가 메서드로 구현되어 있지만 </a:t>
            </a:r>
            <a:r>
              <a:rPr lang="ko-KR" altLang="en-US" sz="1400" b="1" dirty="0" err="1">
                <a:solidFill>
                  <a:srgbClr val="565656"/>
                </a:solidFill>
              </a:rPr>
              <a:t>생성자에서</a:t>
            </a:r>
            <a:r>
              <a:rPr lang="ko-KR" altLang="en-US" sz="1400" b="1" dirty="0">
                <a:solidFill>
                  <a:srgbClr val="565656"/>
                </a:solidFill>
              </a:rPr>
              <a:t> 사용하지 않고 있었다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pPr marL="342900" indent="-342900">
              <a:buAutoNum type="arabicParenR"/>
            </a:pPr>
            <a:endParaRPr lang="en-US" altLang="ko-KR" sz="1400" b="1" dirty="0">
              <a:solidFill>
                <a:srgbClr val="565656"/>
              </a:solidFill>
            </a:endParaRPr>
          </a:p>
          <a:p>
            <a:pPr marL="342900" indent="-342900">
              <a:buAutoNum type="arabicParenR"/>
            </a:pPr>
            <a:r>
              <a:rPr lang="en-US" altLang="ko-KR" sz="1400" b="1" dirty="0">
                <a:solidFill>
                  <a:srgbClr val="565656"/>
                </a:solidFill>
              </a:rPr>
              <a:t>Label</a:t>
            </a:r>
            <a:r>
              <a:rPr lang="ko-KR" altLang="en-US" sz="1400" b="1" dirty="0">
                <a:solidFill>
                  <a:srgbClr val="565656"/>
                </a:solidFill>
              </a:rPr>
              <a:t> 생성 후</a:t>
            </a:r>
            <a:r>
              <a:rPr lang="en-US" altLang="ko-KR" sz="1400" b="1" dirty="0">
                <a:solidFill>
                  <a:srgbClr val="565656"/>
                </a:solidFill>
              </a:rPr>
              <a:t>,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>
                <a:solidFill>
                  <a:srgbClr val="565656"/>
                </a:solidFill>
              </a:rPr>
              <a:t>bound </a:t>
            </a:r>
            <a:r>
              <a:rPr lang="ko-KR" altLang="en-US" sz="1400" b="1" dirty="0">
                <a:solidFill>
                  <a:srgbClr val="565656"/>
                </a:solidFill>
              </a:rPr>
              <a:t>설정하는 코드 부분이 어떤 역할인지 한 눈에 보이지 않았다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pPr marL="342900" indent="-342900">
              <a:buAutoNum type="arabicParenR"/>
            </a:pPr>
            <a:endParaRPr lang="en-US" altLang="ko-KR" sz="1400" b="1" dirty="0">
              <a:solidFill>
                <a:srgbClr val="565656"/>
              </a:solidFill>
            </a:endParaRPr>
          </a:p>
          <a:p>
            <a:pPr marL="342900" indent="-342900">
              <a:buAutoNum type="arabicParenR"/>
            </a:pPr>
            <a:r>
              <a:rPr lang="en-US" altLang="ko-KR" sz="1400" b="1" dirty="0" err="1">
                <a:solidFill>
                  <a:srgbClr val="565656"/>
                </a:solidFill>
              </a:rPr>
              <a:t>Player_init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ko-KR" altLang="en-US" sz="1400" b="1" dirty="0" err="1">
                <a:solidFill>
                  <a:srgbClr val="565656"/>
                </a:solidFill>
              </a:rPr>
              <a:t>메소드의</a:t>
            </a:r>
            <a:r>
              <a:rPr lang="ko-KR" altLang="en-US" sz="1400" b="1" dirty="0">
                <a:solidFill>
                  <a:srgbClr val="565656"/>
                </a:solidFill>
              </a:rPr>
              <a:t> 표기법이 통일되지 않았다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DD2D1-C999-490C-9B47-DF7CF7F8DA12}"/>
              </a:ext>
            </a:extLst>
          </p:cNvPr>
          <p:cNvSpPr/>
          <p:nvPr/>
        </p:nvSpPr>
        <p:spPr>
          <a:xfrm>
            <a:off x="6015974" y="1731462"/>
            <a:ext cx="553114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ko-KR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1) </a:t>
            </a:r>
            <a:r>
              <a:rPr lang="ko-KR" altLang="en-US" sz="1400" b="1" dirty="0">
                <a:solidFill>
                  <a:srgbClr val="565656"/>
                </a:solidFill>
              </a:rPr>
              <a:t>기존에 있는 </a:t>
            </a:r>
            <a:r>
              <a:rPr lang="ko-KR" altLang="en-US" sz="1400" b="1" dirty="0" err="1">
                <a:solidFill>
                  <a:srgbClr val="565656"/>
                </a:solidFill>
              </a:rPr>
              <a:t>메소드를</a:t>
            </a:r>
            <a:r>
              <a:rPr lang="ko-KR" altLang="en-US" sz="1400" b="1" dirty="0">
                <a:solidFill>
                  <a:srgbClr val="565656"/>
                </a:solidFill>
              </a:rPr>
              <a:t> 사용하여 </a:t>
            </a:r>
            <a:r>
              <a:rPr lang="ko-KR" altLang="en-US" sz="1400" b="1" dirty="0" err="1">
                <a:solidFill>
                  <a:srgbClr val="565656"/>
                </a:solidFill>
              </a:rPr>
              <a:t>필드값</a:t>
            </a:r>
            <a:r>
              <a:rPr lang="ko-KR" altLang="en-US" sz="1400" b="1" dirty="0">
                <a:solidFill>
                  <a:srgbClr val="565656"/>
                </a:solidFill>
              </a:rPr>
              <a:t> 초기화 대체하고 </a:t>
            </a:r>
            <a:r>
              <a:rPr lang="ko-KR" altLang="en-US" sz="1400" b="1" dirty="0" err="1">
                <a:solidFill>
                  <a:srgbClr val="565656"/>
                </a:solidFill>
              </a:rPr>
              <a:t>중복코드를</a:t>
            </a:r>
            <a:r>
              <a:rPr lang="ko-KR" altLang="en-US" sz="1400" b="1" dirty="0">
                <a:solidFill>
                  <a:srgbClr val="565656"/>
                </a:solidFill>
              </a:rPr>
              <a:t> 제거하였다</a:t>
            </a:r>
            <a:r>
              <a:rPr lang="en-US" altLang="ko-KR" sz="1400" b="1">
                <a:solidFill>
                  <a:srgbClr val="565656"/>
                </a:solidFill>
              </a:rPr>
              <a:t>.</a:t>
            </a:r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2)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 err="1">
                <a:solidFill>
                  <a:srgbClr val="565656"/>
                </a:solidFill>
              </a:rPr>
              <a:t>setLabelTurn</a:t>
            </a:r>
            <a:r>
              <a:rPr lang="en-US" altLang="ko-KR" sz="1400" b="1" dirty="0">
                <a:solidFill>
                  <a:srgbClr val="565656"/>
                </a:solidFill>
              </a:rPr>
              <a:t> </a:t>
            </a:r>
            <a:r>
              <a:rPr lang="ko-KR" altLang="en-US" sz="1400" b="1" dirty="0" err="1">
                <a:solidFill>
                  <a:srgbClr val="565656"/>
                </a:solidFill>
              </a:rPr>
              <a:t>메소드로</a:t>
            </a:r>
            <a:r>
              <a:rPr lang="ko-KR" altLang="en-US" sz="1400" b="1" dirty="0">
                <a:solidFill>
                  <a:srgbClr val="565656"/>
                </a:solidFill>
              </a:rPr>
              <a:t> 추출하였다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3)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en-US" altLang="ko-KR" sz="1400" b="1" dirty="0">
                <a:solidFill>
                  <a:srgbClr val="565656"/>
                </a:solidFill>
              </a:rPr>
              <a:t>camel</a:t>
            </a:r>
            <a:r>
              <a:rPr lang="ko-KR" altLang="en-US" sz="1400" b="1" dirty="0">
                <a:solidFill>
                  <a:srgbClr val="565656"/>
                </a:solidFill>
              </a:rPr>
              <a:t> 표기법으로 변환</a:t>
            </a:r>
            <a:endParaRPr lang="en-US" altLang="ko-KR" sz="1400" b="1" dirty="0">
              <a:solidFill>
                <a:srgbClr val="565656"/>
              </a:solidFill>
            </a:endParaRP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6B6B99-D30E-4BEC-842B-BCCE7C6ECB0F}"/>
              </a:ext>
            </a:extLst>
          </p:cNvPr>
          <p:cNvCxnSpPr>
            <a:cxnSpLocks/>
          </p:cNvCxnSpPr>
          <p:nvPr/>
        </p:nvCxnSpPr>
        <p:spPr>
          <a:xfrm flipV="1">
            <a:off x="5723600" y="305325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4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52546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389219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UserPanel</a:t>
            </a:r>
            <a:r>
              <a:rPr kumimoji="0" lang="en-US" altLang="ko-KR" sz="1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.java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54717F-144F-4C00-BCDB-D03FFCAA38C2}"/>
              </a:ext>
            </a:extLst>
          </p:cNvPr>
          <p:cNvGrpSpPr/>
          <p:nvPr/>
        </p:nvGrpSpPr>
        <p:grpSpPr>
          <a:xfrm>
            <a:off x="2216600" y="1252957"/>
            <a:ext cx="3608796" cy="4771725"/>
            <a:chOff x="4786212" y="2519001"/>
            <a:chExt cx="3103713" cy="377900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93430EA-4E4B-4EEB-9CCD-97F45F77A44C}"/>
                </a:ext>
              </a:extLst>
            </p:cNvPr>
            <p:cNvGrpSpPr/>
            <p:nvPr/>
          </p:nvGrpSpPr>
          <p:grpSpPr>
            <a:xfrm>
              <a:off x="5066839" y="2519001"/>
              <a:ext cx="2261834" cy="561252"/>
              <a:chOff x="5066839" y="2519001"/>
              <a:chExt cx="2261834" cy="561252"/>
            </a:xfrm>
          </p:grpSpPr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400AD9C9-06EF-48F0-865D-4221C99A4C91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BBD20EB-B7A0-476F-AA78-0145E7C3C549}"/>
                  </a:ext>
                </a:extLst>
              </p:cNvPr>
              <p:cNvCxnSpPr>
                <a:stCxn id="27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6F2449CF-3BC5-4D3C-BC92-1B4CCD3C4FAC}"/>
                </a:ext>
              </a:extLst>
            </p:cNvPr>
            <p:cNvSpPr/>
            <p:nvPr/>
          </p:nvSpPr>
          <p:spPr>
            <a:xfrm rot="5400000">
              <a:off x="6767421" y="5736751"/>
              <a:ext cx="561252" cy="561252"/>
            </a:xfrm>
            <a:prstGeom prst="arc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7E3B3-285A-408D-AA78-A3A7DADBF6BD}"/>
                </a:ext>
              </a:extLst>
            </p:cNvPr>
            <p:cNvCxnSpPr>
              <a:stCxn id="16" idx="0"/>
            </p:cNvCxnSpPr>
            <p:nvPr/>
          </p:nvCxnSpPr>
          <p:spPr>
            <a:xfrm flipV="1">
              <a:off x="7328673" y="2799627"/>
              <a:ext cx="0" cy="1368000"/>
            </a:xfrm>
            <a:prstGeom prst="line">
              <a:avLst/>
            </a:prstGeom>
            <a:ln w="41275">
              <a:solidFill>
                <a:srgbClr val="EE929D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5393D5B-045A-4021-8556-84A88BD905A2}"/>
                </a:ext>
              </a:extLst>
            </p:cNvPr>
            <p:cNvGrpSpPr/>
            <p:nvPr/>
          </p:nvGrpSpPr>
          <p:grpSpPr>
            <a:xfrm flipH="1" flipV="1">
              <a:off x="4786213" y="5736751"/>
              <a:ext cx="2261834" cy="561252"/>
              <a:chOff x="5066839" y="2519001"/>
              <a:chExt cx="2261834" cy="561252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80AABFAB-1580-4615-A10B-37391F225155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7F0D09D-5EAD-45CF-A06D-E17A675035D1}"/>
                  </a:ext>
                </a:extLst>
              </p:cNvPr>
              <p:cNvCxnSpPr>
                <a:stCxn id="24" idx="0"/>
              </p:cNvCxnSpPr>
              <p:nvPr/>
            </p:nvCxnSpPr>
            <p:spPr>
              <a:xfrm flipH="1">
                <a:off x="5066839" y="2519001"/>
                <a:ext cx="1981208" cy="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F3B8047-A9FF-4A7B-A4FA-B47CA11F836B}"/>
                </a:ext>
              </a:extLst>
            </p:cNvPr>
            <p:cNvGrpSpPr/>
            <p:nvPr/>
          </p:nvGrpSpPr>
          <p:grpSpPr>
            <a:xfrm rot="16200000">
              <a:off x="3317650" y="3987563"/>
              <a:ext cx="3498376" cy="561252"/>
              <a:chOff x="3830297" y="2519001"/>
              <a:chExt cx="3498376" cy="56125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38971664-89A8-47F5-A337-C38825A302C3}"/>
                  </a:ext>
                </a:extLst>
              </p:cNvPr>
              <p:cNvSpPr/>
              <p:nvPr/>
            </p:nvSpPr>
            <p:spPr>
              <a:xfrm>
                <a:off x="6767421" y="2519001"/>
                <a:ext cx="561252" cy="561252"/>
              </a:xfrm>
              <a:prstGeom prst="arc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C899413-E3C9-4450-8524-24664C254623}"/>
                  </a:ext>
                </a:extLst>
              </p:cNvPr>
              <p:cNvCxnSpPr>
                <a:stCxn id="22" idx="0"/>
              </p:cNvCxnSpPr>
              <p:nvPr/>
            </p:nvCxnSpPr>
            <p:spPr>
              <a:xfrm rot="16200000" flipV="1">
                <a:off x="5439172" y="910126"/>
                <a:ext cx="0" cy="3217750"/>
              </a:xfrm>
              <a:prstGeom prst="line">
                <a:avLst/>
              </a:prstGeom>
              <a:ln w="41275">
                <a:solidFill>
                  <a:srgbClr val="EE92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5A47207-F602-41D6-887A-E4A89E026ACC}"/>
                </a:ext>
              </a:extLst>
            </p:cNvPr>
            <p:cNvCxnSpPr>
              <a:stCxn id="16" idx="0"/>
              <a:endCxn id="21" idx="0"/>
            </p:cNvCxnSpPr>
            <p:nvPr/>
          </p:nvCxnSpPr>
          <p:spPr>
            <a:xfrm flipV="1">
              <a:off x="7328673" y="4702678"/>
              <a:ext cx="0" cy="1314699"/>
            </a:xfrm>
            <a:prstGeom prst="line">
              <a:avLst/>
            </a:prstGeom>
            <a:ln w="41275">
              <a:solidFill>
                <a:srgbClr val="EE92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4DB8FD98-A1B5-4823-B005-8D2A4F1C0B51}"/>
                </a:ext>
              </a:extLst>
            </p:cNvPr>
            <p:cNvSpPr/>
            <p:nvPr/>
          </p:nvSpPr>
          <p:spPr>
            <a:xfrm rot="16200000">
              <a:off x="7328673" y="4422052"/>
              <a:ext cx="561252" cy="561252"/>
            </a:xfrm>
            <a:prstGeom prst="arc">
              <a:avLst>
                <a:gd name="adj1" fmla="val 16200000"/>
                <a:gd name="adj2" fmla="val 735352"/>
              </a:avLst>
            </a:prstGeom>
            <a:ln w="41275">
              <a:solidFill>
                <a:srgbClr val="EE929D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FC0515-A35A-4D85-AD4A-2CC8FE9B49D7}"/>
              </a:ext>
            </a:extLst>
          </p:cNvPr>
          <p:cNvSpPr/>
          <p:nvPr/>
        </p:nvSpPr>
        <p:spPr>
          <a:xfrm>
            <a:off x="2542895" y="1744446"/>
            <a:ext cx="2303587" cy="4026007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1BE7CA-44C7-4A86-8036-590ECA32E219}"/>
              </a:ext>
            </a:extLst>
          </p:cNvPr>
          <p:cNvSpPr/>
          <p:nvPr/>
        </p:nvSpPr>
        <p:spPr>
          <a:xfrm>
            <a:off x="2474680" y="1246907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UserPanel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()</a:t>
            </a: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0AB57C8A-3DE8-F244-B27F-F612BBA8DDDD}"/>
              </a:ext>
            </a:extLst>
          </p:cNvPr>
          <p:cNvSpPr/>
          <p:nvPr/>
        </p:nvSpPr>
        <p:spPr>
          <a:xfrm>
            <a:off x="7267921" y="1283677"/>
            <a:ext cx="2829377" cy="2275621"/>
          </a:xfrm>
          <a:prstGeom prst="roundRect">
            <a:avLst>
              <a:gd name="adj" fmla="val 10673"/>
            </a:avLst>
          </a:pr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5301F-4D31-1E42-8B53-EF99BB67B355}"/>
              </a:ext>
            </a:extLst>
          </p:cNvPr>
          <p:cNvSpPr txBox="1"/>
          <p:nvPr/>
        </p:nvSpPr>
        <p:spPr>
          <a:xfrm>
            <a:off x="2562625" y="1977709"/>
            <a:ext cx="22045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유저 이미지 생성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능력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버튼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set</a:t>
            </a: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능력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버튼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set</a:t>
            </a:r>
          </a:p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FDB8EE1-9662-3F46-AA13-2A6D1C142E38}"/>
              </a:ext>
            </a:extLst>
          </p:cNvPr>
          <p:cNvSpPr/>
          <p:nvPr/>
        </p:nvSpPr>
        <p:spPr>
          <a:xfrm>
            <a:off x="7546696" y="1290154"/>
            <a:ext cx="23718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UserPanel</a:t>
            </a:r>
            <a:r>
              <a:rPr lang="en-US" altLang="ko-KR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34" charset="-127"/>
              </a:rPr>
              <a:t>()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203495B-FDC2-314C-9B77-6D297648A988}"/>
              </a:ext>
            </a:extLst>
          </p:cNvPr>
          <p:cNvSpPr/>
          <p:nvPr/>
        </p:nvSpPr>
        <p:spPr>
          <a:xfrm>
            <a:off x="7528601" y="1805273"/>
            <a:ext cx="2303587" cy="1528145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D5095DC-B3A3-C04D-9981-CD3B13B3E0C0}"/>
              </a:ext>
            </a:extLst>
          </p:cNvPr>
          <p:cNvSpPr/>
          <p:nvPr/>
        </p:nvSpPr>
        <p:spPr>
          <a:xfrm>
            <a:off x="7589066" y="1917138"/>
            <a:ext cx="217698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유저 이미지 생성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6" name="직선 연결선 43">
            <a:extLst>
              <a:ext uri="{FF2B5EF4-FFF2-40B4-BE49-F238E27FC236}">
                <a16:creationId xmlns:a16="http://schemas.microsoft.com/office/drawing/2014/main" id="{85CCDBB2-1474-1B4B-BF37-2D28469C8A0B}"/>
              </a:ext>
            </a:extLst>
          </p:cNvPr>
          <p:cNvCxnSpPr>
            <a:cxnSpLocks/>
          </p:cNvCxnSpPr>
          <p:nvPr/>
        </p:nvCxnSpPr>
        <p:spPr>
          <a:xfrm>
            <a:off x="7546696" y="2549412"/>
            <a:ext cx="2283855" cy="0"/>
          </a:xfrm>
          <a:prstGeom prst="line">
            <a:avLst/>
          </a:prstGeom>
          <a:ln w="635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A0E6832-9508-0B43-84AA-0E2C71603931}"/>
              </a:ext>
            </a:extLst>
          </p:cNvPr>
          <p:cNvSpPr/>
          <p:nvPr/>
        </p:nvSpPr>
        <p:spPr>
          <a:xfrm>
            <a:off x="7610237" y="2732142"/>
            <a:ext cx="215687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setButtonAbility</a:t>
            </a:r>
            <a:endParaRPr lang="en-US" altLang="ko-KR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9BD74C4-2508-8048-A759-5AD3EC29EC9C}"/>
              </a:ext>
            </a:extLst>
          </p:cNvPr>
          <p:cNvCxnSpPr>
            <a:cxnSpLocks/>
          </p:cNvCxnSpPr>
          <p:nvPr/>
        </p:nvCxnSpPr>
        <p:spPr>
          <a:xfrm flipV="1">
            <a:off x="4260860" y="3047851"/>
            <a:ext cx="3401092" cy="1030959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F748FDF-2695-7243-96A8-6FDF1A5052F1}"/>
              </a:ext>
            </a:extLst>
          </p:cNvPr>
          <p:cNvCxnSpPr>
            <a:cxnSpLocks/>
          </p:cNvCxnSpPr>
          <p:nvPr/>
        </p:nvCxnSpPr>
        <p:spPr>
          <a:xfrm flipV="1">
            <a:off x="4282769" y="3115569"/>
            <a:ext cx="3401092" cy="1793965"/>
          </a:xfrm>
          <a:prstGeom prst="straightConnector1">
            <a:avLst/>
          </a:prstGeom>
          <a:ln w="5715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9250D7D-5686-4142-87FB-E5F7FB70A810}"/>
              </a:ext>
            </a:extLst>
          </p:cNvPr>
          <p:cNvSpPr txBox="1"/>
          <p:nvPr/>
        </p:nvSpPr>
        <p:spPr>
          <a:xfrm rot="20682513">
            <a:off x="5484340" y="2996271"/>
            <a:ext cx="151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메소드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추출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2278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A9099-CDF0-DB47-BFC4-DAA0C537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19" y="0"/>
            <a:ext cx="9723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803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462415"/>
            <a:ext cx="404628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b="1" i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UserPanel.java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4CBCF7-B7EF-40C7-84FA-274EA54117E2}"/>
              </a:ext>
            </a:extLst>
          </p:cNvPr>
          <p:cNvSpPr/>
          <p:nvPr/>
        </p:nvSpPr>
        <p:spPr>
          <a:xfrm>
            <a:off x="787673" y="1731462"/>
            <a:ext cx="48347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u="sng" dirty="0">
                <a:solidFill>
                  <a:srgbClr val="565656"/>
                </a:solidFill>
              </a:rPr>
              <a:t>기존 코드의 문제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1)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ko-KR" altLang="en-US" sz="1400" b="1" dirty="0" err="1">
                <a:solidFill>
                  <a:srgbClr val="565656"/>
                </a:solidFill>
              </a:rPr>
              <a:t>생성자에서</a:t>
            </a:r>
            <a:r>
              <a:rPr lang="ko-KR" altLang="en-US" sz="1400" b="1" dirty="0">
                <a:solidFill>
                  <a:srgbClr val="565656"/>
                </a:solidFill>
              </a:rPr>
              <a:t> 버튼을 생성하고 </a:t>
            </a:r>
            <a:r>
              <a:rPr lang="en-US" altLang="ko-KR" sz="1400" b="1" dirty="0">
                <a:solidFill>
                  <a:srgbClr val="565656"/>
                </a:solidFill>
              </a:rPr>
              <a:t>add</a:t>
            </a:r>
            <a:r>
              <a:rPr lang="ko-KR" altLang="en-US" sz="1400" b="1" dirty="0">
                <a:solidFill>
                  <a:srgbClr val="565656"/>
                </a:solidFill>
              </a:rPr>
              <a:t>하는 코드가 어떤 역할인지 한 눈에 보기 힘들었다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  <a:p>
            <a:endParaRPr lang="en-US" altLang="ko-KR" sz="1400" b="1" dirty="0">
              <a:solidFill>
                <a:srgbClr val="56565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4DD2D1-C999-490C-9B47-DF7CF7F8DA12}"/>
              </a:ext>
            </a:extLst>
          </p:cNvPr>
          <p:cNvSpPr/>
          <p:nvPr/>
        </p:nvSpPr>
        <p:spPr>
          <a:xfrm>
            <a:off x="6015974" y="1731462"/>
            <a:ext cx="55311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 b="1" u="sng" dirty="0" err="1">
                <a:solidFill>
                  <a:srgbClr val="565656"/>
                </a:solidFill>
              </a:rPr>
              <a:t>리팩토링</a:t>
            </a:r>
            <a:r>
              <a:rPr lang="en-US" altLang="ko-KR" sz="1400" b="1" u="sng" dirty="0">
                <a:solidFill>
                  <a:srgbClr val="565656"/>
                </a:solidFill>
              </a:rPr>
              <a:t>:</a:t>
            </a:r>
          </a:p>
          <a:p>
            <a:endParaRPr lang="ko-KR" altLang="ko-KR" sz="1400" b="1" dirty="0">
              <a:solidFill>
                <a:srgbClr val="565656"/>
              </a:solidFill>
            </a:endParaRPr>
          </a:p>
          <a:p>
            <a:r>
              <a:rPr lang="en-US" altLang="ko-KR" sz="1400" b="1" dirty="0">
                <a:solidFill>
                  <a:srgbClr val="565656"/>
                </a:solidFill>
              </a:rPr>
              <a:t>1)</a:t>
            </a:r>
            <a:r>
              <a:rPr lang="ko-KR" altLang="en-US" sz="1400" b="1" dirty="0">
                <a:solidFill>
                  <a:srgbClr val="565656"/>
                </a:solidFill>
              </a:rPr>
              <a:t> </a:t>
            </a:r>
            <a:r>
              <a:rPr lang="ko-KR" altLang="en-US" sz="1400" b="1" dirty="0" err="1">
                <a:solidFill>
                  <a:srgbClr val="565656"/>
                </a:solidFill>
              </a:rPr>
              <a:t>메소드</a:t>
            </a:r>
            <a:r>
              <a:rPr lang="ko-KR" altLang="en-US" sz="1400" b="1" dirty="0">
                <a:solidFill>
                  <a:srgbClr val="565656"/>
                </a:solidFill>
              </a:rPr>
              <a:t> 추출하였다</a:t>
            </a:r>
            <a:r>
              <a:rPr lang="en-US" altLang="ko-KR" sz="1400" b="1" dirty="0">
                <a:solidFill>
                  <a:srgbClr val="565656"/>
                </a:solidFill>
              </a:rPr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6B6B99-D30E-4BEC-842B-BCCE7C6ECB0F}"/>
              </a:ext>
            </a:extLst>
          </p:cNvPr>
          <p:cNvCxnSpPr>
            <a:cxnSpLocks/>
          </p:cNvCxnSpPr>
          <p:nvPr/>
        </p:nvCxnSpPr>
        <p:spPr>
          <a:xfrm flipV="1">
            <a:off x="5723600" y="305325"/>
            <a:ext cx="0" cy="6021376"/>
          </a:xfrm>
          <a:prstGeom prst="line">
            <a:avLst/>
          </a:prstGeom>
          <a:ln w="63500" cap="rnd">
            <a:solidFill>
              <a:srgbClr val="A6A6A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8577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>
            <a:extLst>
              <a:ext uri="{FF2B5EF4-FFF2-40B4-BE49-F238E27FC236}">
                <a16:creationId xmlns:a16="http://schemas.microsoft.com/office/drawing/2014/main" id="{A240076B-1E21-4437-9427-6B33A622C1A2}"/>
              </a:ext>
            </a:extLst>
          </p:cNvPr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각 삼각형 6">
            <a:extLst>
              <a:ext uri="{FF2B5EF4-FFF2-40B4-BE49-F238E27FC236}">
                <a16:creationId xmlns:a16="http://schemas.microsoft.com/office/drawing/2014/main" id="{05EE7FEC-122E-4217-BA55-189D54231C5E}"/>
              </a:ext>
            </a:extLst>
          </p:cNvPr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rgbClr val="E0E0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899509" y="3088001"/>
            <a:ext cx="636727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dirty="0" err="1"/>
              <a:t>리팩토링</a:t>
            </a:r>
            <a:r>
              <a:rPr lang="ko-KR" altLang="en-US" sz="2800" b="1" dirty="0"/>
              <a:t> 진행계획</a:t>
            </a:r>
            <a:endParaRPr lang="en-US" altLang="ko-KR" sz="2800" b="1" dirty="0"/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731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0200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441735"/>
            <a:ext cx="3103634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 별 일정</a:t>
            </a:r>
            <a:endParaRPr lang="en-US" altLang="ko-KR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6DA70-E9F3-4553-8BF9-5F26FD7FD2EF}"/>
              </a:ext>
            </a:extLst>
          </p:cNvPr>
          <p:cNvSpPr txBox="1"/>
          <p:nvPr/>
        </p:nvSpPr>
        <p:spPr>
          <a:xfrm>
            <a:off x="789435" y="1064638"/>
            <a:ext cx="5035961" cy="2295693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u="sng" dirty="0">
                <a:latin typeface="+mj-ea"/>
                <a:ea typeface="+mj-ea"/>
              </a:rPr>
              <a:t>박상민</a:t>
            </a:r>
            <a:endParaRPr lang="en-US" altLang="ko-KR" u="sng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700" u="sng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 err="1"/>
              <a:t>변수명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메서드명</a:t>
            </a:r>
            <a:r>
              <a:rPr lang="en-US" altLang="ko-KR" sz="1200" dirty="0"/>
              <a:t>, </a:t>
            </a:r>
            <a:r>
              <a:rPr lang="ko-KR" altLang="en-US" sz="1200" dirty="0"/>
              <a:t>클래스명 기능과 </a:t>
            </a:r>
            <a:r>
              <a:rPr lang="en-US" altLang="ko-KR" sz="1200" dirty="0"/>
              <a:t>Camel</a:t>
            </a:r>
            <a:r>
              <a:rPr lang="ko-KR" altLang="en-US" sz="1200" dirty="0"/>
              <a:t>표기법에 알맞게 수정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 Player </a:t>
            </a:r>
            <a:r>
              <a:rPr lang="ko-KR" altLang="en-US" sz="1200" dirty="0">
                <a:latin typeface="+mj-ea"/>
                <a:ea typeface="+mj-ea"/>
              </a:rPr>
              <a:t>클래스에서 </a:t>
            </a:r>
            <a:r>
              <a:rPr lang="en-US" altLang="ko-KR" sz="1200" dirty="0">
                <a:latin typeface="+mj-ea"/>
                <a:ea typeface="+mj-ea"/>
              </a:rPr>
              <a:t>switch</a:t>
            </a:r>
            <a:r>
              <a:rPr lang="ko-KR" altLang="en-US" sz="1200" dirty="0">
                <a:latin typeface="+mj-ea"/>
                <a:ea typeface="+mj-ea"/>
              </a:rPr>
              <a:t>문으로 랜덤하게 능력 생성하는 부분 메소드 추출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 Player </a:t>
            </a:r>
            <a:r>
              <a:rPr lang="ko-KR" altLang="en-US" sz="1200" dirty="0">
                <a:latin typeface="+mj-ea"/>
                <a:ea typeface="+mj-ea"/>
              </a:rPr>
              <a:t>클래스에서</a:t>
            </a:r>
            <a:r>
              <a:rPr lang="en-US" altLang="ko-KR" sz="1200" dirty="0">
                <a:latin typeface="+mj-ea"/>
                <a:ea typeface="+mj-ea"/>
              </a:rPr>
              <a:t> get, set</a:t>
            </a:r>
            <a:r>
              <a:rPr lang="ko-KR" altLang="en-US" sz="1200" dirty="0">
                <a:latin typeface="+mj-ea"/>
                <a:ea typeface="+mj-ea"/>
              </a:rPr>
              <a:t> 메서드로 </a:t>
            </a:r>
            <a:r>
              <a:rPr lang="ko-KR" altLang="en-US" sz="1200" dirty="0" err="1">
                <a:latin typeface="+mj-ea"/>
                <a:ea typeface="+mj-ea"/>
              </a:rPr>
              <a:t>필드값</a:t>
            </a:r>
            <a:r>
              <a:rPr lang="ko-KR" altLang="en-US" sz="1200" dirty="0">
                <a:latin typeface="+mj-ea"/>
                <a:ea typeface="+mj-ea"/>
              </a:rPr>
              <a:t> 변경</a:t>
            </a:r>
            <a:endParaRPr lang="en-US" altLang="ko-KR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en-US" altLang="ko-KR" sz="1200" dirty="0" err="1">
                <a:latin typeface="+mj-ea"/>
                <a:ea typeface="+mj-ea"/>
              </a:rPr>
              <a:t>UserPanel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클래스의 </a:t>
            </a:r>
            <a:r>
              <a:rPr lang="en-US" altLang="ko-KR" sz="1200" dirty="0">
                <a:latin typeface="+mj-ea"/>
                <a:ea typeface="+mj-ea"/>
              </a:rPr>
              <a:t>setsetButtonAbility1, setButtonAbility2 </a:t>
            </a:r>
            <a:r>
              <a:rPr lang="ko-KR" altLang="en-US" sz="1200" dirty="0">
                <a:latin typeface="+mj-ea"/>
                <a:ea typeface="+mj-ea"/>
              </a:rPr>
              <a:t>메소드 중복코드 메소드 추출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AD87437-9CD8-4C73-8EF7-2B1C9A213404}"/>
              </a:ext>
            </a:extLst>
          </p:cNvPr>
          <p:cNvSpPr txBox="1"/>
          <p:nvPr/>
        </p:nvSpPr>
        <p:spPr>
          <a:xfrm>
            <a:off x="789435" y="3606876"/>
            <a:ext cx="5197669" cy="1464696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u="sng" dirty="0"/>
              <a:t>변영화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endParaRPr lang="en-US" altLang="ko-KR" sz="700" u="sng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 err="1"/>
              <a:t>변수명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메서드명</a:t>
            </a:r>
            <a:r>
              <a:rPr lang="en-US" altLang="ko-KR" sz="1200" dirty="0"/>
              <a:t>, </a:t>
            </a:r>
            <a:r>
              <a:rPr lang="ko-KR" altLang="en-US" sz="1200" dirty="0"/>
              <a:t>클래스명 기능과 </a:t>
            </a:r>
            <a:r>
              <a:rPr lang="en-US" altLang="ko-KR" sz="1200" dirty="0"/>
              <a:t>Camel</a:t>
            </a:r>
            <a:r>
              <a:rPr lang="ko-KR" altLang="en-US" sz="1200" dirty="0"/>
              <a:t>표기법에 알맞게 수정 </a:t>
            </a:r>
            <a:endParaRPr lang="en-US" altLang="ko-KR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en-US" altLang="ko-KR" sz="1200" dirty="0" err="1"/>
              <a:t>BtnInit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클래스를 삭제하고 </a:t>
            </a:r>
            <a:r>
              <a:rPr lang="en-US" altLang="ko-KR" sz="1200" dirty="0" err="1"/>
              <a:t>setBtnInit</a:t>
            </a:r>
            <a:r>
              <a:rPr lang="en-US" altLang="ko-KR" sz="1200" dirty="0"/>
              <a:t> </a:t>
            </a:r>
            <a:r>
              <a:rPr lang="ko-KR" altLang="en-US" sz="1200" dirty="0"/>
              <a:t>메서드를</a:t>
            </a:r>
            <a:r>
              <a:rPr lang="en-US" altLang="ko-KR" sz="1200" dirty="0"/>
              <a:t> </a:t>
            </a:r>
            <a:r>
              <a:rPr lang="en-US" altLang="ko-KR" sz="1200" dirty="0" err="1"/>
              <a:t>MainPanel</a:t>
            </a:r>
            <a:r>
              <a:rPr lang="ko-KR" altLang="en-US" sz="1200" dirty="0"/>
              <a:t>로 이동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en-US" altLang="ko-KR" sz="1200" dirty="0" err="1"/>
              <a:t>InputInfo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 사이즈 알맞게 변경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1FABBA1-B57C-458B-B7C9-2F09DC5CECC4}"/>
              </a:ext>
            </a:extLst>
          </p:cNvPr>
          <p:cNvSpPr txBox="1"/>
          <p:nvPr/>
        </p:nvSpPr>
        <p:spPr>
          <a:xfrm>
            <a:off x="6188622" y="1043026"/>
            <a:ext cx="5237472" cy="201869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u="sng" dirty="0"/>
              <a:t>전선영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endParaRPr lang="en-US" altLang="ko-KR" sz="700" u="sng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 err="1"/>
              <a:t>변수명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메서드명</a:t>
            </a:r>
            <a:r>
              <a:rPr lang="en-US" altLang="ko-KR" sz="1200" dirty="0"/>
              <a:t>, </a:t>
            </a:r>
            <a:r>
              <a:rPr lang="ko-KR" altLang="en-US" sz="1200" dirty="0"/>
              <a:t>클래스명 기능과 </a:t>
            </a:r>
            <a:r>
              <a:rPr lang="en-US" altLang="ko-KR" sz="1200" dirty="0"/>
              <a:t>Camel</a:t>
            </a:r>
            <a:r>
              <a:rPr lang="ko-KR" altLang="en-US" sz="1200" dirty="0"/>
              <a:t>표기법에 알맞게 수정 </a:t>
            </a:r>
            <a:endParaRPr lang="en-US" altLang="ko-KR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en-US" altLang="ko-KR" sz="1200" dirty="0" err="1"/>
              <a:t>InGameData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</a:t>
            </a:r>
            <a:r>
              <a:rPr lang="en-US" altLang="ko-KR" sz="1200" dirty="0"/>
              <a:t> </a:t>
            </a:r>
            <a:r>
              <a:rPr lang="ko-KR" altLang="en-US" sz="1200" dirty="0"/>
              <a:t>일부분 </a:t>
            </a:r>
            <a:r>
              <a:rPr lang="en-US" altLang="ko-KR" sz="1200" dirty="0" err="1"/>
              <a:t>InGameController</a:t>
            </a:r>
            <a:r>
              <a:rPr lang="ko-KR" altLang="en-US" sz="1200" dirty="0"/>
              <a:t> 클래스로 이동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en-US" altLang="ko-KR" sz="1200" dirty="0" err="1"/>
              <a:t>InGameData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클래스에서</a:t>
            </a:r>
            <a:r>
              <a:rPr lang="ko-KR" altLang="en-US" sz="1200" dirty="0">
                <a:sym typeface="Wingdings" panose="05000000000000000000" pitchFamily="2" charset="2"/>
              </a:rPr>
              <a:t> </a:t>
            </a:r>
            <a:r>
              <a:rPr lang="en-US" altLang="ko-KR" sz="1200" dirty="0"/>
              <a:t>if</a:t>
            </a:r>
            <a:r>
              <a:rPr lang="ko-KR" altLang="en-US" sz="1200" dirty="0"/>
              <a:t>문 </a:t>
            </a:r>
            <a:r>
              <a:rPr lang="ko-KR" altLang="en-US" sz="1200" dirty="0" err="1"/>
              <a:t>리팩토링</a:t>
            </a:r>
            <a:r>
              <a:rPr lang="ko-KR" altLang="en-US" sz="1200" dirty="0"/>
              <a:t>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en-US" altLang="ko-KR" sz="1200" dirty="0" err="1"/>
              <a:t>BoardIndexData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클래스에서 </a:t>
            </a:r>
            <a:r>
              <a:rPr lang="en-US" altLang="ko-KR" sz="1200" dirty="0"/>
              <a:t>get, set </a:t>
            </a:r>
            <a:r>
              <a:rPr lang="ko-KR" altLang="en-US" sz="1200" dirty="0"/>
              <a:t>메서드를 구현하고 해당하는 부분 변경</a:t>
            </a:r>
            <a:endParaRPr lang="en-US" altLang="ko-KR" sz="12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6388F5E-5DCE-4435-BA4F-868DE2461F18}"/>
              </a:ext>
            </a:extLst>
          </p:cNvPr>
          <p:cNvSpPr txBox="1"/>
          <p:nvPr/>
        </p:nvSpPr>
        <p:spPr>
          <a:xfrm>
            <a:off x="6235298" y="3618418"/>
            <a:ext cx="5167267" cy="1464696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u="sng" dirty="0"/>
              <a:t>김현영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endParaRPr lang="en-US" altLang="ko-KR" sz="700" u="sng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ko-KR" altLang="en-US" sz="1200" dirty="0" err="1"/>
              <a:t>변수명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메서드명</a:t>
            </a:r>
            <a:r>
              <a:rPr lang="en-US" altLang="ko-KR" sz="1200" dirty="0"/>
              <a:t>, </a:t>
            </a:r>
            <a:r>
              <a:rPr lang="ko-KR" altLang="en-US" sz="1200" dirty="0"/>
              <a:t>클래스명 기능과 </a:t>
            </a:r>
            <a:r>
              <a:rPr lang="en-US" altLang="ko-KR" sz="1200" dirty="0"/>
              <a:t>Camel</a:t>
            </a:r>
            <a:r>
              <a:rPr lang="ko-KR" altLang="en-US" sz="1200" dirty="0"/>
              <a:t>표기법에 알맞게 수정 </a:t>
            </a:r>
            <a:endParaRPr lang="en-US" altLang="ko-KR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en-US" altLang="ko-KR" sz="1200" dirty="0" err="1"/>
              <a:t>MovementAbility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 </a:t>
            </a:r>
            <a:r>
              <a:rPr lang="ko-KR" altLang="en-US" sz="1200" dirty="0" err="1"/>
              <a:t>리팩토링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- </a:t>
            </a:r>
            <a:r>
              <a:rPr lang="en-US" altLang="ko-KR" sz="1200" dirty="0" err="1"/>
              <a:t>inGameController</a:t>
            </a:r>
            <a:r>
              <a:rPr lang="en-US" altLang="ko-KR" sz="1200" dirty="0"/>
              <a:t> </a:t>
            </a:r>
            <a:r>
              <a:rPr lang="ko-KR" altLang="en-US" sz="1200" dirty="0"/>
              <a:t>클래스에서 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checkAllPawnFinished</a:t>
            </a:r>
            <a:r>
              <a:rPr lang="en-US" altLang="ko-KR" sz="1200" dirty="0"/>
              <a:t> </a:t>
            </a:r>
            <a:r>
              <a:rPr lang="ko-KR" altLang="en-US" sz="1200" dirty="0"/>
              <a:t>메서드 추출 구현</a:t>
            </a: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C8DC654-8AFD-4498-85AE-12EBA1A0A35B}"/>
              </a:ext>
            </a:extLst>
          </p:cNvPr>
          <p:cNvSpPr/>
          <p:nvPr/>
        </p:nvSpPr>
        <p:spPr>
          <a:xfrm>
            <a:off x="680539" y="1013404"/>
            <a:ext cx="5415459" cy="2583017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A3443F5-C59F-44A1-BA87-27C3AECCA55E}"/>
              </a:ext>
            </a:extLst>
          </p:cNvPr>
          <p:cNvSpPr/>
          <p:nvPr/>
        </p:nvSpPr>
        <p:spPr>
          <a:xfrm>
            <a:off x="680539" y="3597698"/>
            <a:ext cx="5415459" cy="2583017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94174C7A-3411-4754-86EA-500EA7DED74C}"/>
              </a:ext>
            </a:extLst>
          </p:cNvPr>
          <p:cNvSpPr/>
          <p:nvPr/>
        </p:nvSpPr>
        <p:spPr>
          <a:xfrm>
            <a:off x="6096002" y="1015605"/>
            <a:ext cx="5415459" cy="2583017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83D0A243-C026-4950-84F2-AED2B3657584}"/>
              </a:ext>
            </a:extLst>
          </p:cNvPr>
          <p:cNvSpPr/>
          <p:nvPr/>
        </p:nvSpPr>
        <p:spPr>
          <a:xfrm>
            <a:off x="6095998" y="3589446"/>
            <a:ext cx="5415459" cy="2591269"/>
          </a:xfrm>
          <a:prstGeom prst="rect">
            <a:avLst/>
          </a:prstGeom>
          <a:noFill/>
          <a:ln w="5715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521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682118" y="3002877"/>
            <a:ext cx="6367274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END</a:t>
            </a:r>
            <a:endParaRPr lang="en-US" altLang="ko-KR" sz="1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806293" y="2929489"/>
            <a:ext cx="486198" cy="486198"/>
            <a:chOff x="867076" y="552692"/>
            <a:chExt cx="364015" cy="364015"/>
          </a:xfrm>
        </p:grpSpPr>
        <p:sp>
          <p:nvSpPr>
            <p:cNvPr id="15" name="타원 14"/>
            <p:cNvSpPr/>
            <p:nvPr/>
          </p:nvSpPr>
          <p:spPr>
            <a:xfrm>
              <a:off x="867076" y="552692"/>
              <a:ext cx="364015" cy="364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" y="605409"/>
              <a:ext cx="258583" cy="258583"/>
            </a:xfrm>
            <a:prstGeom prst="rect">
              <a:avLst/>
            </a:prstGeom>
          </p:spPr>
        </p:pic>
      </p:grpSp>
      <p:sp>
        <p:nvSpPr>
          <p:cNvPr id="11" name="타원 10"/>
          <p:cNvSpPr/>
          <p:nvPr/>
        </p:nvSpPr>
        <p:spPr>
          <a:xfrm>
            <a:off x="8869392" y="3595687"/>
            <a:ext cx="360000" cy="360000"/>
          </a:xfrm>
          <a:prstGeom prst="ellipse">
            <a:avLst/>
          </a:prstGeom>
          <a:solidFill>
            <a:srgbClr val="70B5CE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8869392" y="2389489"/>
            <a:ext cx="360000" cy="360000"/>
          </a:xfrm>
          <a:prstGeom prst="ellipse">
            <a:avLst/>
          </a:prstGeom>
          <a:solidFill>
            <a:srgbClr val="FFCAB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06671"/>
      </p:ext>
    </p:extLst>
  </p:cSld>
  <p:clrMapOvr>
    <a:masterClrMapping/>
  </p:clrMapOvr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2998</Words>
  <Application>Microsoft Office PowerPoint</Application>
  <PresentationFormat>와이드스크린</PresentationFormat>
  <Paragraphs>841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0" baseType="lpstr">
      <vt:lpstr>맑은 고딕</vt:lpstr>
      <vt:lpstr>맑은 고딕</vt:lpstr>
      <vt:lpstr>Arial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Kim hyeon yeong</cp:lastModifiedBy>
  <cp:revision>262</cp:revision>
  <dcterms:created xsi:type="dcterms:W3CDTF">2019-04-05T05:16:35Z</dcterms:created>
  <dcterms:modified xsi:type="dcterms:W3CDTF">2020-12-03T18:51:09Z</dcterms:modified>
</cp:coreProperties>
</file>